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1"/>
  </p:notesMasterIdLst>
  <p:sldIdLst>
    <p:sldId id="256" r:id="rId2"/>
    <p:sldId id="976" r:id="rId3"/>
    <p:sldId id="3034" r:id="rId4"/>
    <p:sldId id="3075" r:id="rId5"/>
    <p:sldId id="3082" r:id="rId6"/>
    <p:sldId id="3083" r:id="rId7"/>
    <p:sldId id="3084" r:id="rId8"/>
    <p:sldId id="3070" r:id="rId9"/>
    <p:sldId id="909" r:id="rId10"/>
    <p:sldId id="3077" r:id="rId11"/>
    <p:sldId id="3076" r:id="rId12"/>
    <p:sldId id="3074" r:id="rId13"/>
    <p:sldId id="3073" r:id="rId14"/>
    <p:sldId id="3071" r:id="rId15"/>
    <p:sldId id="3072" r:id="rId16"/>
    <p:sldId id="3078" r:id="rId17"/>
    <p:sldId id="3079" r:id="rId18"/>
    <p:sldId id="3069" r:id="rId19"/>
    <p:sldId id="3059" r:id="rId20"/>
    <p:sldId id="2983" r:id="rId21"/>
    <p:sldId id="3060" r:id="rId22"/>
    <p:sldId id="3080" r:id="rId23"/>
    <p:sldId id="3081" r:id="rId24"/>
    <p:sldId id="3068" r:id="rId25"/>
    <p:sldId id="3061" r:id="rId26"/>
    <p:sldId id="3062" r:id="rId27"/>
    <p:sldId id="3012" r:id="rId28"/>
    <p:sldId id="3013" r:id="rId29"/>
    <p:sldId id="968" r:id="rId30"/>
    <p:sldId id="944" r:id="rId31"/>
    <p:sldId id="3050" r:id="rId32"/>
    <p:sldId id="2960" r:id="rId33"/>
    <p:sldId id="3058" r:id="rId34"/>
    <p:sldId id="3063" r:id="rId35"/>
    <p:sldId id="3064" r:id="rId36"/>
    <p:sldId id="2928" r:id="rId37"/>
    <p:sldId id="2927" r:id="rId38"/>
    <p:sldId id="995" r:id="rId39"/>
    <p:sldId id="2981" r:id="rId40"/>
    <p:sldId id="2882" r:id="rId41"/>
    <p:sldId id="2925" r:id="rId42"/>
    <p:sldId id="2912" r:id="rId43"/>
    <p:sldId id="3065" r:id="rId44"/>
    <p:sldId id="1002" r:id="rId45"/>
    <p:sldId id="3066" r:id="rId46"/>
    <p:sldId id="2817" r:id="rId47"/>
    <p:sldId id="293" r:id="rId48"/>
    <p:sldId id="3067" r:id="rId49"/>
    <p:sldId id="1059"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Lst>
        </p14:section>
        <p14:section name="Setting Context" id="{0ECCEF67-76F1-3841-A483-2AB9B0BB6278}">
          <p14:sldIdLst>
            <p14:sldId id="976"/>
            <p14:sldId id="3034"/>
            <p14:sldId id="3075"/>
            <p14:sldId id="3082"/>
            <p14:sldId id="3083"/>
            <p14:sldId id="3084"/>
            <p14:sldId id="3070"/>
            <p14:sldId id="909"/>
            <p14:sldId id="3077"/>
            <p14:sldId id="3076"/>
            <p14:sldId id="3074"/>
            <p14:sldId id="3073"/>
            <p14:sldId id="3071"/>
            <p14:sldId id="3072"/>
            <p14:sldId id="3078"/>
            <p14:sldId id="3079"/>
            <p14:sldId id="3069"/>
            <p14:sldId id="3059"/>
            <p14:sldId id="2983"/>
            <p14:sldId id="3060"/>
            <p14:sldId id="3080"/>
            <p14:sldId id="3081"/>
            <p14:sldId id="3068"/>
            <p14:sldId id="3061"/>
          </p14:sldIdLst>
        </p14:section>
        <p14:section name="Goal: It is all in name space management (NsM)" id="{AC1DDEB5-434A-9946-8E04-9196DB0392ED}">
          <p14:sldIdLst>
            <p14:sldId id="3062"/>
            <p14:sldId id="3012"/>
            <p14:sldId id="3013"/>
            <p14:sldId id="968"/>
            <p14:sldId id="944"/>
            <p14:sldId id="3050"/>
            <p14:sldId id="2960"/>
            <p14:sldId id="3058"/>
            <p14:sldId id="3063"/>
            <p14:sldId id="3064"/>
          </p14:sldIdLst>
        </p14:section>
        <p14:section name="Criteria: It is necessary to separate Specification from Implementatino" id="{C192D0C4-A887-B343-AB3D-7601471A4357}">
          <p14:sldIdLst>
            <p14:sldId id="2928"/>
            <p14:sldId id="2927"/>
            <p14:sldId id="995"/>
            <p14:sldId id="2981"/>
          </p14:sldIdLst>
        </p14:section>
        <p14:section name="Output: A generic format of Names (Computable Names)" id="{AE21F17E-472C-3B47-B65D-C1DA71B50E50}">
          <p14:sldIdLst>
            <p14:sldId id="2882"/>
            <p14:sldId id="2925"/>
          </p14:sldIdLst>
        </p14:section>
        <p14:section name="Process: the Operational Strategies" id="{44570EC8-1AFD-7844-ADEE-6037973E1F44}">
          <p14:sldIdLst>
            <p14:sldId id="2912"/>
          </p14:sldIdLst>
        </p14:section>
        <p14:section name="Inputs: Known Methods and Tools" id="{6DC8336C-6B08-A140-B7B1-95CEF5B7EBF0}">
          <p14:sldIdLst>
            <p14:sldId id="3065"/>
            <p14:sldId id="1002"/>
            <p14:sldId id="3066"/>
            <p14:sldId id="2817"/>
            <p14:sldId id="293"/>
            <p14:sldId id="3067"/>
          </p14:sldIdLst>
        </p14:section>
        <p14:section name="Boundary Conditions: What other things to think about?" id="{04012223-BCD6-D741-91E1-5C4BB5769C32}">
          <p14:sldIdLst>
            <p14:sldId id="10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55C"/>
    <a:srgbClr val="008FA3"/>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562"/>
    <p:restoredTop sz="89214"/>
  </p:normalViewPr>
  <p:slideViewPr>
    <p:cSldViewPr snapToGrid="0">
      <p:cViewPr varScale="1">
        <p:scale>
          <a:sx n="97" d="100"/>
          <a:sy n="97" d="100"/>
        </p:scale>
        <p:origin x="208" y="1128"/>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2835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864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62259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1860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4936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472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092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41</a:t>
            </a:fld>
            <a:endParaRPr lang="en-US"/>
          </a:p>
        </p:txBody>
      </p:sp>
    </p:spTree>
    <p:extLst>
      <p:ext uri="{BB962C8B-B14F-4D97-AF65-F5344CB8AC3E}">
        <p14:creationId xmlns:p14="http://schemas.microsoft.com/office/powerpoint/2010/main" val="2733062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45255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654766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7897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23020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9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261889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354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6786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3580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86001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7995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9510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168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5870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719" r:id="rId8"/>
    <p:sldLayoutId id="2147483720" r:id="rId9"/>
    <p:sldLayoutId id="214748372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en.wikipedia.org/wiki/E.T._the_Extra-Terrestria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youtu.be/iJ7V1KXJpsE?t=223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youtu.be/iJ7V1KXJpsE?t=1116"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youtu.be/RQW3zC5QaY4?t=91"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youtu.be/7Cgpfw4z8cw?t=5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youtu.be/iJ7V1KXJpsE?t=223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LkqTLJK2API?t=312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s://youtu.be/9u1q3lH7VbE" TargetMode="External"/><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youtu.be/9u1q3lH7VbE?t=323" TargetMode="External"/><Relationship Id="rId5" Type="http://schemas.openxmlformats.org/officeDocument/2006/relationships/image" Target="../media/image18.png"/><Relationship Id="rId4" Type="http://schemas.openxmlformats.org/officeDocument/2006/relationships/hyperlink" Target="https://youtu.be/9u1q3lH7VbE?t=16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hyperlink" Target="https://youtu.be/9u1q3lH7VbE?t=962&#65288;explain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youtu.be/9u1q3lH7VbE?t=962"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youtu.be/9u1q3lH7VbE?t=323" TargetMode="Externa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youtu.be/9u1q3lH7VbE?t=1205" TargetMode="Externa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t4H6hdvB9iQ?t=27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youtu.be/vMo9vlkJ3p4" TargetMode="Externa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2.xml"/><Relationship Id="rId3" Type="http://schemas.openxmlformats.org/officeDocument/2006/relationships/diagramLayout" Target="../diagrams/layout1.xml"/><Relationship Id="rId7" Type="http://schemas.openxmlformats.org/officeDocument/2006/relationships/image" Target="../media/image29.png"/><Relationship Id="rId12" Type="http://schemas.openxmlformats.org/officeDocument/2006/relationships/diagramQuickStyle" Target="../diagrams/quickStyle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Layout" Target="../diagrams/layout2.xml"/><Relationship Id="rId5" Type="http://schemas.openxmlformats.org/officeDocument/2006/relationships/diagramColors" Target="../diagrams/colors1.xml"/><Relationship Id="rId10" Type="http://schemas.openxmlformats.org/officeDocument/2006/relationships/diagramData" Target="../diagrams/data2.xml"/><Relationship Id="rId4" Type="http://schemas.openxmlformats.org/officeDocument/2006/relationships/diagramQuickStyle" Target="../diagrams/quickStyle1.xml"/><Relationship Id="rId9" Type="http://schemas.openxmlformats.org/officeDocument/2006/relationships/image" Target="../media/image30.png"/><Relationship Id="rId14" Type="http://schemas.microsoft.com/office/2007/relationships/diagramDrawing" Target="../diagrams/drawing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37.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31.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36.jpeg"/><Relationship Id="rId2" Type="http://schemas.openxmlformats.org/officeDocument/2006/relationships/diagramData" Target="../diagrams/data3.xml"/><Relationship Id="rId16" Type="http://schemas.openxmlformats.org/officeDocument/2006/relationships/image" Target="../media/image34.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33.png"/><Relationship Id="rId23" Type="http://schemas.openxmlformats.org/officeDocument/2006/relationships/image" Target="../media/image35.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32.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www.amazon.com/exec/obidos/ASIN/0306803208/braipick-20"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Henri_Bergson#cite_note-13" TargetMode="External"/><Relationship Id="rId3" Type="http://schemas.openxmlformats.org/officeDocument/2006/relationships/hyperlink" Target="https://dialektika.org/en/2010/06/19/how-henri-bergson-makes-vitalism-work/" TargetMode="External"/><Relationship Id="rId7" Type="http://schemas.openxmlformats.org/officeDocument/2006/relationships/hyperlink" Target="https://en.wikipedia.org/wiki/Grand-Croix_de_la_Legion_d%27honneur" TargetMode="External"/><Relationship Id="rId2" Type="http://schemas.openxmlformats.org/officeDocument/2006/relationships/hyperlink" Target="https://philosophynow.org/issues/48/Henri_Bergson_and_the_Perception_of_Time" TargetMode="External"/><Relationship Id="rId1" Type="http://schemas.openxmlformats.org/officeDocument/2006/relationships/slideLayout" Target="../slideLayouts/slideLayout9.xml"/><Relationship Id="rId6" Type="http://schemas.openxmlformats.org/officeDocument/2006/relationships/hyperlink" Target="https://en.wikipedia.org/wiki/Henri_Bergson#cite_note-12" TargetMode="External"/><Relationship Id="rId5" Type="http://schemas.openxmlformats.org/officeDocument/2006/relationships/hyperlink" Target="https://en.wikipedia.org/wiki/Nobel_Prize_in_Literature" TargetMode="External"/><Relationship Id="rId4" Type="http://schemas.openxmlformats.org/officeDocument/2006/relationships/image" Target="../media/image42.jpeg"/><Relationship Id="rId9" Type="http://schemas.openxmlformats.org/officeDocument/2006/relationships/hyperlink" Target="https://en.wikipedia.org/wiki/Henri_Bergson"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Complex_numbers" TargetMode="External"/><Relationship Id="rId13" Type="http://schemas.openxmlformats.org/officeDocument/2006/relationships/hyperlink" Target="https://en.wikipedia.org/wiki/Oliver_Heaviside" TargetMode="External"/><Relationship Id="rId3" Type="http://schemas.openxmlformats.org/officeDocument/2006/relationships/hyperlink" Target="https://en.wikipedia.org/wiki/Heaviside#cite_note-frs-1" TargetMode="External"/><Relationship Id="rId7" Type="http://schemas.openxmlformats.org/officeDocument/2006/relationships/hyperlink" Target="https://en.wikipedia.org/wiki/Physicist" TargetMode="External"/><Relationship Id="rId12" Type="http://schemas.openxmlformats.org/officeDocument/2006/relationships/hyperlink" Target="https://en.wikipedia.org/wiki/Heaviside#cite_note-oddity-2" TargetMode="External"/><Relationship Id="rId2" Type="http://schemas.openxmlformats.org/officeDocument/2006/relationships/hyperlink" Target="https://en.wikipedia.org/wiki/Fellow_of_the_Royal_Society" TargetMode="External"/><Relationship Id="rId1" Type="http://schemas.openxmlformats.org/officeDocument/2006/relationships/slideLayout" Target="../slideLayouts/slideLayout9.xml"/><Relationship Id="rId6" Type="http://schemas.openxmlformats.org/officeDocument/2006/relationships/hyperlink" Target="https://en.wikipedia.org/wiki/Mathematician" TargetMode="External"/><Relationship Id="rId11" Type="http://schemas.openxmlformats.org/officeDocument/2006/relationships/hyperlink" Target="https://en.wikipedia.org/wiki/Telegrapher%27s_equations" TargetMode="External"/><Relationship Id="rId5" Type="http://schemas.openxmlformats.org/officeDocument/2006/relationships/hyperlink" Target="https://en.wikipedia.org/wiki/Electrical_engineering" TargetMode="External"/><Relationship Id="rId10" Type="http://schemas.openxmlformats.org/officeDocument/2006/relationships/hyperlink" Target="https://en.wikipedia.org/wiki/Maxwell%27s_equations" TargetMode="External"/><Relationship Id="rId4" Type="http://schemas.openxmlformats.org/officeDocument/2006/relationships/hyperlink" Target="https://en.wikipedia.org/wiki/Autodidacticism" TargetMode="External"/><Relationship Id="rId9" Type="http://schemas.openxmlformats.org/officeDocument/2006/relationships/hyperlink" Target="https://en.wikipedia.org/wiki/Differential_equation" TargetMode="External"/><Relationship Id="rId1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hyperlink" Target="https://bertrandmeyer.com/2010/11/09/every-bilingual-dictionary-should-be-a-galois-connection/" TargetMode="External"/><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bertrandmeyer.com/2010/11/09/every-bilingual-dictionary-should-be-a-galois-connection/"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youtu.be/3hspKYIn5ds?t=162" TargetMode="External"/><Relationship Id="rId5" Type="http://schemas.openxmlformats.org/officeDocument/2006/relationships/image" Target="../media/image49.png"/><Relationship Id="rId4" Type="http://schemas.openxmlformats.org/officeDocument/2006/relationships/hyperlink" Target="https://youtu.be/3hspKYIn5ds?t=29"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youtu.be/jmVfDbqRxKo?t=555" TargetMode="Externa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s://en.wikipedia.org/wiki/Saunders_Mac_Lane" TargetMode="Externa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azquotes.com/quote/715427" TargetMode="Externa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youtube.com/watch?v=J73MELGF6u0&amp;t=318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8.jpe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youtu.be/9u1q3lH7VbE?t=323" TargetMode="Externa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 Id="rId6" Type="http://schemas.openxmlformats.org/officeDocument/2006/relationships/hyperlink" Target="https://hbr.org/1992/01/the-balanced-scorecard-measures-that-drive-performance-2" TargetMode="External"/><Relationship Id="rId5" Type="http://schemas.openxmlformats.org/officeDocument/2006/relationships/image" Target="../media/image5.jpeg"/><Relationship Id="rId4" Type="http://schemas.openxmlformats.org/officeDocument/2006/relationships/hyperlink" Target="https://bizzdesign.com/blog/business-performance-management-balanced-scorecards-and-the-decision-mode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ving.clickfunnels.com/Planetary-Balance-Coherence-Conference-2020" TargetMode="Externa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s://bizzdesign.com/blog/business-performance-management-balanced-scorecards-and-the-decision-mode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tuart_Kauffman"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verses.io/"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December </a:t>
            </a:r>
            <a:r>
              <a:rPr lang="en-US" dirty="0"/>
              <a:t>7</a:t>
            </a:r>
            <a:r>
              <a:rPr lang="en" dirty="0"/>
              <a:t>, 2020</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Review the Basics</a:t>
            </a:r>
            <a:br>
              <a:rPr lang="en-US" sz="2400" dirty="0"/>
            </a:br>
            <a:r>
              <a:rPr lang="en-US" sz="2400" dirty="0"/>
              <a:t>Week 13</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b="1" i="1" dirty="0"/>
              <a:t>What if</a:t>
            </a:r>
            <a:r>
              <a:rPr lang="en-US" dirty="0"/>
              <a:t> a Unifying</a:t>
            </a:r>
            <a:r>
              <a:rPr lang="en-US" dirty="0">
                <a:solidFill>
                  <a:schemeClr val="tx1"/>
                </a:solidFill>
              </a:rPr>
              <a:t> </a:t>
            </a:r>
            <a:r>
              <a:rPr lang="en-US" dirty="0"/>
              <a:t>Foundation doesn’t exist?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Title 1">
            <a:extLst>
              <a:ext uri="{FF2B5EF4-FFF2-40B4-BE49-F238E27FC236}">
                <a16:creationId xmlns:a16="http://schemas.microsoft.com/office/drawing/2014/main" id="{2EE77C30-9EFC-5149-8F80-91CB6D468CA5}"/>
              </a:ext>
            </a:extLst>
          </p:cNvPr>
          <p:cNvSpPr txBox="1">
            <a:spLocks/>
          </p:cNvSpPr>
          <p:nvPr/>
        </p:nvSpPr>
        <p:spPr>
          <a:xfrm>
            <a:off x="311700" y="1356369"/>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What if</a:t>
            </a:r>
            <a:r>
              <a:rPr lang="en-US" sz="1800" dirty="0"/>
              <a:t> there are many Cognitive Foundations?</a:t>
            </a:r>
          </a:p>
        </p:txBody>
      </p:sp>
      <p:pic>
        <p:nvPicPr>
          <p:cNvPr id="10" name="Picture 9">
            <a:hlinkClick r:id="rId2"/>
            <a:extLst>
              <a:ext uri="{FF2B5EF4-FFF2-40B4-BE49-F238E27FC236}">
                <a16:creationId xmlns:a16="http://schemas.microsoft.com/office/drawing/2014/main" id="{E59E7DA1-9988-CF43-8ADF-39B312337151}"/>
              </a:ext>
            </a:extLst>
          </p:cNvPr>
          <p:cNvPicPr>
            <a:picLocks noChangeAspect="1"/>
          </p:cNvPicPr>
          <p:nvPr/>
        </p:nvPicPr>
        <p:blipFill>
          <a:blip r:embed="rId3"/>
          <a:stretch>
            <a:fillRect/>
          </a:stretch>
        </p:blipFill>
        <p:spPr>
          <a:xfrm>
            <a:off x="3661148" y="1795952"/>
            <a:ext cx="1821703" cy="2836960"/>
          </a:xfrm>
          <a:prstGeom prst="rect">
            <a:avLst/>
          </a:prstGeom>
        </p:spPr>
      </p:pic>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It is like admitting there exists some completely exotic species…</a:t>
            </a:r>
            <a:endParaRPr lang="en-US" sz="1800" dirty="0"/>
          </a:p>
        </p:txBody>
      </p:sp>
    </p:spTree>
    <p:extLst>
      <p:ext uri="{BB962C8B-B14F-4D97-AF65-F5344CB8AC3E}">
        <p14:creationId xmlns:p14="http://schemas.microsoft.com/office/powerpoint/2010/main" val="288544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b="1" i="1" dirty="0"/>
              <a:t>What if</a:t>
            </a:r>
            <a:r>
              <a:rPr lang="en-US" dirty="0"/>
              <a:t> a there is a secrete way to attain cognitive </a:t>
            </a:r>
            <a:r>
              <a:rPr lang="en-US" b="1" i="1" dirty="0">
                <a:solidFill>
                  <a:schemeClr val="tx1"/>
                </a:solidFill>
              </a:rPr>
              <a:t>Universality</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It is like admitting there exists some completely exotic species…</a:t>
            </a:r>
            <a:endParaRPr lang="en-US" sz="1800" dirty="0"/>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029648" y="1102659"/>
            <a:ext cx="5084704" cy="3560558"/>
          </a:xfrm>
          <a:prstGeom prst="rect">
            <a:avLst/>
          </a:prstGeom>
        </p:spPr>
      </p:pic>
    </p:spTree>
    <p:extLst>
      <p:ext uri="{BB962C8B-B14F-4D97-AF65-F5344CB8AC3E}">
        <p14:creationId xmlns:p14="http://schemas.microsoft.com/office/powerpoint/2010/main" val="431810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196624"/>
            <a:ext cx="8520600" cy="572700"/>
          </a:xfrm>
        </p:spPr>
        <p:txBody>
          <a:bodyPr/>
          <a:lstStyle/>
          <a:p>
            <a:pPr algn="ctr"/>
            <a:r>
              <a:rPr lang="en-US" dirty="0"/>
              <a:t>A Quick Review of Universal Objects </a:t>
            </a:r>
            <a:br>
              <a:rPr lang="en-US" dirty="0"/>
            </a:br>
            <a:r>
              <a:rPr lang="en-US" dirty="0"/>
              <a:t>in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2"/>
            <a:extLst>
              <a:ext uri="{FF2B5EF4-FFF2-40B4-BE49-F238E27FC236}">
                <a16:creationId xmlns:a16="http://schemas.microsoft.com/office/drawing/2014/main" id="{E213E1F7-198F-2943-8FD5-925B99AC168C}"/>
              </a:ext>
            </a:extLst>
          </p:cNvPr>
          <p:cNvPicPr>
            <a:picLocks noChangeAspect="1"/>
          </p:cNvPicPr>
          <p:nvPr/>
        </p:nvPicPr>
        <p:blipFill>
          <a:blip r:embed="rId3"/>
          <a:stretch>
            <a:fillRect/>
          </a:stretch>
        </p:blipFill>
        <p:spPr>
          <a:xfrm>
            <a:off x="2118843" y="1220046"/>
            <a:ext cx="4906313" cy="3529853"/>
          </a:xfrm>
          <a:prstGeom prst="rect">
            <a:avLst/>
          </a:prstGeom>
        </p:spPr>
      </p:pic>
      <p:sp>
        <p:nvSpPr>
          <p:cNvPr id="7" name="TextBox 6">
            <a:extLst>
              <a:ext uri="{FF2B5EF4-FFF2-40B4-BE49-F238E27FC236}">
                <a16:creationId xmlns:a16="http://schemas.microsoft.com/office/drawing/2014/main" id="{E04102AB-AE6E-7846-9B68-9B171A59DCF1}"/>
              </a:ext>
            </a:extLst>
          </p:cNvPr>
          <p:cNvSpPr txBox="1"/>
          <p:nvPr/>
        </p:nvSpPr>
        <p:spPr>
          <a:xfrm>
            <a:off x="2973644" y="4749899"/>
            <a:ext cx="3196709" cy="307777"/>
          </a:xfrm>
          <a:prstGeom prst="rect">
            <a:avLst/>
          </a:prstGeom>
          <a:noFill/>
        </p:spPr>
        <p:txBody>
          <a:bodyPr wrap="none" rtlCol="0">
            <a:spAutoFit/>
          </a:bodyPr>
          <a:lstStyle/>
          <a:p>
            <a:pPr algn="ctr"/>
            <a:r>
              <a:rPr lang="en-US" dirty="0">
                <a:hlinkClick r:id="rId2"/>
              </a:rPr>
              <a:t>https://</a:t>
            </a:r>
            <a:r>
              <a:rPr lang="en-US" dirty="0" err="1">
                <a:hlinkClick r:id="rId2"/>
              </a:rPr>
              <a:t>youtu.be</a:t>
            </a:r>
            <a:r>
              <a:rPr lang="en-US" dirty="0">
                <a:hlinkClick r:id="rId2"/>
              </a:rPr>
              <a:t>/iJ7V1KXJpsE?t=1116</a:t>
            </a:r>
            <a:endParaRPr lang="en-TW" dirty="0"/>
          </a:p>
        </p:txBody>
      </p:sp>
    </p:spTree>
    <p:extLst>
      <p:ext uri="{BB962C8B-B14F-4D97-AF65-F5344CB8AC3E}">
        <p14:creationId xmlns:p14="http://schemas.microsoft.com/office/powerpoint/2010/main" val="3606368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The Three Stages of </a:t>
            </a:r>
            <a:r>
              <a:rPr lang="en-US" b="1" i="1" dirty="0">
                <a:solidFill>
                  <a:srgbClr val="FF0000"/>
                </a:solidFill>
              </a:rPr>
              <a:t>the</a:t>
            </a:r>
            <a:r>
              <a:rPr lang="en-US" b="1" i="1" dirty="0"/>
              <a:t> Cognitive Ladder</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Why/Counterfactuals</a:t>
            </a:r>
            <a:r>
              <a:rPr lang="en-US" dirty="0"/>
              <a:t> </a:t>
            </a:r>
          </a:p>
          <a:p>
            <a:pPr lvl="1"/>
            <a:r>
              <a:rPr lang="en-US" dirty="0"/>
              <a:t>Learning comes from </a:t>
            </a:r>
            <a:r>
              <a:rPr lang="en-US" b="1" i="1" dirty="0">
                <a:solidFill>
                  <a:srgbClr val="FF0000"/>
                </a:solidFill>
              </a:rPr>
              <a:t>What if </a:t>
            </a:r>
            <a:r>
              <a:rPr lang="en-US" dirty="0"/>
              <a:t>assumptions…</a:t>
            </a:r>
          </a:p>
          <a:p>
            <a:pPr marL="114300" indent="0">
              <a:buNone/>
            </a:pPr>
            <a:endParaRPr lang="en-US" dirty="0"/>
          </a:p>
          <a:p>
            <a:r>
              <a:rPr lang="en-US" b="1" dirty="0"/>
              <a:t>How/Intervention</a:t>
            </a:r>
            <a:r>
              <a:rPr lang="en-US" dirty="0"/>
              <a:t> </a:t>
            </a:r>
          </a:p>
          <a:p>
            <a:pPr lvl="1"/>
            <a:r>
              <a:rPr lang="en-US" dirty="0"/>
              <a:t>perform </a:t>
            </a:r>
            <a:r>
              <a:rPr lang="en-US" b="1" i="1" dirty="0"/>
              <a:t>action</a:t>
            </a:r>
            <a:r>
              <a:rPr lang="en-US" dirty="0"/>
              <a:t> under “Free” will</a:t>
            </a:r>
          </a:p>
          <a:p>
            <a:endParaRPr lang="en-US" dirty="0"/>
          </a:p>
          <a:p>
            <a:r>
              <a:rPr lang="en-US" b="1" dirty="0"/>
              <a:t>What/Association</a:t>
            </a:r>
            <a:r>
              <a:rPr lang="en-US" dirty="0"/>
              <a:t> </a:t>
            </a:r>
          </a:p>
          <a:p>
            <a:pPr lvl="1"/>
            <a:r>
              <a:rPr lang="en-US" dirty="0"/>
              <a:t>the common observables</a:t>
            </a:r>
          </a:p>
          <a:p>
            <a:pPr marL="114300" indent="0">
              <a:buNone/>
            </a:pP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F5FA71F1-6B3A-C74A-81AE-B6B836BE255A}"/>
              </a:ext>
            </a:extLst>
          </p:cNvPr>
          <p:cNvPicPr>
            <a:picLocks noChangeAspect="1"/>
          </p:cNvPicPr>
          <p:nvPr/>
        </p:nvPicPr>
        <p:blipFill>
          <a:blip r:embed="rId2"/>
          <a:stretch>
            <a:fillRect/>
          </a:stretch>
        </p:blipFill>
        <p:spPr>
          <a:xfrm>
            <a:off x="4271942" y="2269216"/>
            <a:ext cx="1697515" cy="2635893"/>
          </a:xfrm>
          <a:prstGeom prst="rect">
            <a:avLst/>
          </a:prstGeom>
          <a:ln w="25400">
            <a:solidFill>
              <a:schemeClr val="tx1"/>
            </a:solidFill>
          </a:ln>
          <a:effectLst>
            <a:softEdge rad="38100"/>
          </a:effectLst>
        </p:spPr>
      </p:pic>
      <p:pic>
        <p:nvPicPr>
          <p:cNvPr id="6" name="Picture 5">
            <a:extLst>
              <a:ext uri="{FF2B5EF4-FFF2-40B4-BE49-F238E27FC236}">
                <a16:creationId xmlns:a16="http://schemas.microsoft.com/office/drawing/2014/main" id="{65A51614-5CE1-804F-B5DF-E1706339463B}"/>
              </a:ext>
            </a:extLst>
          </p:cNvPr>
          <p:cNvPicPr>
            <a:picLocks noChangeAspect="1"/>
          </p:cNvPicPr>
          <p:nvPr/>
        </p:nvPicPr>
        <p:blipFill>
          <a:blip r:embed="rId3"/>
          <a:stretch>
            <a:fillRect/>
          </a:stretch>
        </p:blipFill>
        <p:spPr>
          <a:xfrm>
            <a:off x="6321758" y="2269215"/>
            <a:ext cx="1967704" cy="2635893"/>
          </a:xfrm>
          <a:prstGeom prst="rect">
            <a:avLst/>
          </a:prstGeom>
        </p:spPr>
      </p:pic>
    </p:spTree>
    <p:extLst>
      <p:ext uri="{BB962C8B-B14F-4D97-AF65-F5344CB8AC3E}">
        <p14:creationId xmlns:p14="http://schemas.microsoft.com/office/powerpoint/2010/main" val="3586383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How big </a:t>
            </a:r>
            <a:r>
              <a:rPr lang="en-US" dirty="0"/>
              <a:t>is the size of What If possibilities?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How/Intervention</a:t>
            </a:r>
            <a:r>
              <a:rPr lang="en-US" dirty="0"/>
              <a:t> (a methodical way to intervene complexity)</a:t>
            </a:r>
          </a:p>
          <a:p>
            <a:pPr lvl="1"/>
            <a:r>
              <a:rPr lang="en-US" dirty="0"/>
              <a:t>Most of the operational what-if possibility spaces are rather small, so that people can deal with them with their “natural” talents…</a:t>
            </a:r>
          </a:p>
          <a:p>
            <a:pPr lvl="1"/>
            <a:r>
              <a:rPr lang="en-US" b="1" i="1" dirty="0">
                <a:solidFill>
                  <a:srgbClr val="FF0000"/>
                </a:solidFill>
              </a:rPr>
              <a:t>Big Data </a:t>
            </a:r>
            <a:r>
              <a:rPr lang="en-US" dirty="0"/>
              <a:t>(Software Industry) and AI brings complexity to an operational level, small code changes could result in major consequences in software controlled systems, which is almost everything we deal with on daily basis …</a:t>
            </a:r>
          </a:p>
          <a:p>
            <a:pPr lvl="1"/>
            <a:r>
              <a:rPr lang="en-US" dirty="0"/>
              <a:t>How to keep Abstraction separated from Concretization?</a:t>
            </a:r>
          </a:p>
          <a:p>
            <a:pPr lvl="2"/>
            <a:r>
              <a:rPr lang="en-US" dirty="0"/>
              <a:t>The Cognitive Discipline wrapped around in: </a:t>
            </a:r>
            <a:r>
              <a:rPr lang="en-US" b="1" i="1" dirty="0">
                <a:solidFill>
                  <a:schemeClr val="tx1"/>
                </a:solidFill>
              </a:rPr>
              <a:t>Namespace Management </a:t>
            </a:r>
            <a:r>
              <a:rPr lang="en-US" dirty="0"/>
              <a:t>(</a:t>
            </a:r>
            <a:r>
              <a:rPr lang="en-US" dirty="0" err="1"/>
              <a:t>NsM</a:t>
            </a:r>
            <a:r>
              <a:rPr lang="en-US" dirty="0"/>
              <a:t>).</a:t>
            </a:r>
          </a:p>
          <a:p>
            <a:pPr lvl="2"/>
            <a:r>
              <a:rPr lang="en-US" dirty="0"/>
              <a:t>What if complexity becomes overwhelming? </a:t>
            </a:r>
            <a:r>
              <a:rPr lang="en-US" b="1" i="1" dirty="0">
                <a:solidFill>
                  <a:srgbClr val="FF0000"/>
                </a:solidFill>
              </a:rPr>
              <a:t>Recursively apply </a:t>
            </a:r>
            <a:r>
              <a:rPr lang="en-US" b="1" i="1" dirty="0" err="1">
                <a:solidFill>
                  <a:srgbClr val="FF0000"/>
                </a:solidFill>
              </a:rPr>
              <a:t>NsM</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11670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foundation </a:t>
            </a:r>
            <a:r>
              <a:rPr lang="en-US" dirty="0"/>
              <a:t>is universally trust-worthy?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(a unitary foundation)</a:t>
            </a:r>
          </a:p>
          <a:p>
            <a:pPr lvl="1"/>
            <a:r>
              <a:rPr lang="en-US" dirty="0"/>
              <a:t>Is there a generic data type/algebraic structure that is applicable to all?</a:t>
            </a:r>
          </a:p>
          <a:p>
            <a:pPr lvl="1"/>
            <a:r>
              <a:rPr lang="en-US" b="1" i="1" dirty="0" err="1">
                <a:solidFill>
                  <a:srgbClr val="FF0000"/>
                </a:solidFill>
              </a:rPr>
              <a:t>Poset</a:t>
            </a:r>
            <a:r>
              <a:rPr lang="en-US" b="1" i="1" dirty="0">
                <a:solidFill>
                  <a:srgbClr val="FF0000"/>
                </a:solidFill>
              </a:rPr>
              <a:t>/Lattice/Monad </a:t>
            </a:r>
            <a:r>
              <a:rPr lang="en-US" dirty="0"/>
              <a:t>(the foundational abstract data type) has concrete specification, and can be stored, and manipulated using scalable computing devices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1089778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What is a “Self” </a:t>
            </a:r>
            <a:r>
              <a:rPr lang="en-US" dirty="0"/>
              <a: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2031417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86683"/>
            <a:ext cx="8520600" cy="572700"/>
          </a:xfrm>
        </p:spPr>
        <p:txBody>
          <a:bodyPr/>
          <a:lstStyle/>
          <a:p>
            <a:pPr algn="ctr"/>
            <a:r>
              <a:rPr lang="en-US" b="1" i="1" dirty="0"/>
              <a:t>Why Category Theory for Cognitive Foundation</a:t>
            </a:r>
            <a:r>
              <a:rPr lang="en-US" dirty="0"/>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311700" y="463291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400" b="1" i="1" dirty="0"/>
              <a:t>It is the </a:t>
            </a:r>
            <a:r>
              <a:rPr lang="en-US" sz="1400" b="1" i="1" dirty="0">
                <a:solidFill>
                  <a:srgbClr val="FF0000"/>
                </a:solidFill>
              </a:rPr>
              <a:t>smallest</a:t>
            </a:r>
            <a:r>
              <a:rPr lang="en-US" sz="1400" b="1" i="1" dirty="0"/>
              <a:t> yet </a:t>
            </a:r>
            <a:r>
              <a:rPr lang="en-US" sz="1400" b="1" i="1" dirty="0">
                <a:solidFill>
                  <a:srgbClr val="FF0000"/>
                </a:solidFill>
              </a:rPr>
              <a:t>universal</a:t>
            </a:r>
            <a:r>
              <a:rPr lang="en-US" sz="1400" b="1" i="1" dirty="0"/>
              <a:t> representation of concepts, so that it will fit into operational contexts when needed…</a:t>
            </a:r>
            <a:endParaRPr lang="en-US" sz="1400" dirty="0"/>
          </a:p>
        </p:txBody>
      </p:sp>
      <p:pic>
        <p:nvPicPr>
          <p:cNvPr id="7" name="Picture 6">
            <a:hlinkClick r:id="rId2"/>
            <a:extLst>
              <a:ext uri="{FF2B5EF4-FFF2-40B4-BE49-F238E27FC236}">
                <a16:creationId xmlns:a16="http://schemas.microsoft.com/office/drawing/2014/main" id="{78FE7AE1-4E95-C942-9065-BEBA0FCDF7F3}"/>
              </a:ext>
            </a:extLst>
          </p:cNvPr>
          <p:cNvPicPr>
            <a:picLocks noChangeAspect="1"/>
          </p:cNvPicPr>
          <p:nvPr/>
        </p:nvPicPr>
        <p:blipFill>
          <a:blip r:embed="rId3"/>
          <a:stretch>
            <a:fillRect/>
          </a:stretch>
        </p:blipFill>
        <p:spPr>
          <a:xfrm>
            <a:off x="2029648" y="1102659"/>
            <a:ext cx="5084704" cy="3560558"/>
          </a:xfrm>
          <a:prstGeom prst="rect">
            <a:avLst/>
          </a:prstGeom>
        </p:spPr>
      </p:pic>
    </p:spTree>
    <p:extLst>
      <p:ext uri="{BB962C8B-B14F-4D97-AF65-F5344CB8AC3E}">
        <p14:creationId xmlns:p14="http://schemas.microsoft.com/office/powerpoint/2010/main" val="70841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Cognitive Connections:</a:t>
            </a:r>
            <a:br>
              <a:rPr lang="en-US" dirty="0">
                <a:solidFill>
                  <a:schemeClr val="tx1"/>
                </a:solidFill>
              </a:rPr>
            </a:br>
            <a:r>
              <a:rPr lang="en-US" sz="1800" dirty="0">
                <a:solidFill>
                  <a:schemeClr val="tx1"/>
                </a:solidFill>
              </a:rPr>
              <a:t>Linking Lambda abstraction with Arithmetic</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A4AEBD15-0A8A-B34F-874C-6BCFE94FC895}"/>
              </a:ext>
            </a:extLst>
          </p:cNvPr>
          <p:cNvPicPr>
            <a:picLocks noChangeAspect="1"/>
          </p:cNvPicPr>
          <p:nvPr/>
        </p:nvPicPr>
        <p:blipFill>
          <a:blip r:embed="rId4"/>
          <a:stretch>
            <a:fillRect/>
          </a:stretch>
        </p:blipFill>
        <p:spPr>
          <a:xfrm>
            <a:off x="2536269" y="1520005"/>
            <a:ext cx="4071459" cy="2929217"/>
          </a:xfrm>
          <a:prstGeom prst="rect">
            <a:avLst/>
          </a:prstGeom>
        </p:spPr>
      </p:pic>
      <p:sp>
        <p:nvSpPr>
          <p:cNvPr id="3" name="TextBox 2">
            <a:extLst>
              <a:ext uri="{FF2B5EF4-FFF2-40B4-BE49-F238E27FC236}">
                <a16:creationId xmlns:a16="http://schemas.microsoft.com/office/drawing/2014/main" id="{9FA8B5FA-3D92-344D-A20D-B10E3252CCF0}"/>
              </a:ext>
            </a:extLst>
          </p:cNvPr>
          <p:cNvSpPr txBox="1"/>
          <p:nvPr/>
        </p:nvSpPr>
        <p:spPr>
          <a:xfrm>
            <a:off x="2969638" y="4802841"/>
            <a:ext cx="3204723"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/LkqTLJK2API?t=3126</a:t>
            </a:r>
            <a:endParaRPr lang="en-TW" dirty="0"/>
          </a:p>
        </p:txBody>
      </p:sp>
    </p:spTree>
    <p:extLst>
      <p:ext uri="{BB962C8B-B14F-4D97-AF65-F5344CB8AC3E}">
        <p14:creationId xmlns:p14="http://schemas.microsoft.com/office/powerpoint/2010/main" val="409507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and other ideas in Category Theory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extBox 4">
            <a:extLst>
              <a:ext uri="{FF2B5EF4-FFF2-40B4-BE49-F238E27FC236}">
                <a16:creationId xmlns:a16="http://schemas.microsoft.com/office/drawing/2014/main" id="{2831B4A8-E0A6-F54B-B236-A9D1FFE49DC5}"/>
              </a:ext>
            </a:extLst>
          </p:cNvPr>
          <p:cNvSpPr txBox="1"/>
          <p:nvPr/>
        </p:nvSpPr>
        <p:spPr>
          <a:xfrm>
            <a:off x="658771" y="4440114"/>
            <a:ext cx="4020771" cy="276999"/>
          </a:xfrm>
          <a:prstGeom prst="rect">
            <a:avLst/>
          </a:prstGeom>
          <a:noFill/>
        </p:spPr>
        <p:txBody>
          <a:bodyPr wrap="square" rtlCol="0">
            <a:spAutoFit/>
          </a:bodyPr>
          <a:lstStyle/>
          <a:p>
            <a:pPr algn="ctr"/>
            <a:r>
              <a:rPr lang="en-US" sz="1200" dirty="0">
                <a:hlinkClick r:id="rId3"/>
              </a:rPr>
              <a:t>https://youtu.be/9u1q3lH7VbE</a:t>
            </a:r>
            <a:r>
              <a:rPr lang="zh-CN" altLang="en-US" sz="1200" dirty="0"/>
              <a:t> （</a:t>
            </a:r>
            <a:r>
              <a:rPr lang="en-US" altLang="zh-CN" sz="1200" dirty="0"/>
              <a:t>video stops at 33:12</a:t>
            </a:r>
            <a:r>
              <a:rPr lang="zh-CN" altLang="en-US" sz="1200" dirty="0"/>
              <a:t>）</a:t>
            </a:r>
            <a:endParaRPr lang="en-TW" sz="1200" dirty="0"/>
          </a:p>
        </p:txBody>
      </p:sp>
      <p:pic>
        <p:nvPicPr>
          <p:cNvPr id="2" name="Picture 1">
            <a:hlinkClick r:id="rId4"/>
            <a:extLst>
              <a:ext uri="{FF2B5EF4-FFF2-40B4-BE49-F238E27FC236}">
                <a16:creationId xmlns:a16="http://schemas.microsoft.com/office/drawing/2014/main" id="{14679A83-2EBB-FA4B-B2E7-7339F51D2C55}"/>
              </a:ext>
            </a:extLst>
          </p:cNvPr>
          <p:cNvPicPr>
            <a:picLocks noChangeAspect="1"/>
          </p:cNvPicPr>
          <p:nvPr/>
        </p:nvPicPr>
        <p:blipFill>
          <a:blip r:embed="rId5"/>
          <a:stretch>
            <a:fillRect/>
          </a:stretch>
        </p:blipFill>
        <p:spPr>
          <a:xfrm>
            <a:off x="443682" y="1129826"/>
            <a:ext cx="4235860" cy="3146488"/>
          </a:xfrm>
          <a:prstGeom prst="rect">
            <a:avLst/>
          </a:prstGeom>
        </p:spPr>
      </p:pic>
      <p:pic>
        <p:nvPicPr>
          <p:cNvPr id="7" name="Picture 6">
            <a:hlinkClick r:id="rId6"/>
            <a:extLst>
              <a:ext uri="{FF2B5EF4-FFF2-40B4-BE49-F238E27FC236}">
                <a16:creationId xmlns:a16="http://schemas.microsoft.com/office/drawing/2014/main" id="{33B68D68-6583-2A44-BEBF-55E5AAB85C29}"/>
              </a:ext>
            </a:extLst>
          </p:cNvPr>
          <p:cNvPicPr>
            <a:picLocks noChangeAspect="1"/>
          </p:cNvPicPr>
          <p:nvPr/>
        </p:nvPicPr>
        <p:blipFill>
          <a:blip r:embed="rId7"/>
          <a:stretch>
            <a:fillRect/>
          </a:stretch>
        </p:blipFill>
        <p:spPr>
          <a:xfrm>
            <a:off x="4892534" y="1191371"/>
            <a:ext cx="3807784" cy="2870613"/>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5118793" y="4226800"/>
            <a:ext cx="3485249" cy="523220"/>
          </a:xfrm>
          <a:prstGeom prst="rect">
            <a:avLst/>
          </a:prstGeom>
          <a:noFill/>
        </p:spPr>
        <p:txBody>
          <a:bodyPr wrap="none" rtlCol="0">
            <a:spAutoFit/>
          </a:bodyPr>
          <a:lstStyle/>
          <a:p>
            <a:pPr algn="ctr"/>
            <a:r>
              <a:rPr lang="en-TW" dirty="0"/>
              <a:t>All these terms are equivalent…</a:t>
            </a:r>
          </a:p>
          <a:p>
            <a:pPr algn="ctr"/>
            <a:r>
              <a:rPr lang="en-US" dirty="0"/>
              <a:t>t</a:t>
            </a:r>
            <a:r>
              <a:rPr lang="en-TW" dirty="0"/>
              <a:t>hey can be refomulated into each other…</a:t>
            </a:r>
          </a:p>
        </p:txBody>
      </p:sp>
    </p:spTree>
    <p:extLst>
      <p:ext uri="{BB962C8B-B14F-4D97-AF65-F5344CB8AC3E}">
        <p14:creationId xmlns:p14="http://schemas.microsoft.com/office/powerpoint/2010/main" val="778628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3800170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makes concepts Representable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9" name="Picture 8">
            <a:extLst>
              <a:ext uri="{FF2B5EF4-FFF2-40B4-BE49-F238E27FC236}">
                <a16:creationId xmlns:a16="http://schemas.microsoft.com/office/drawing/2014/main" id="{585CB654-2A43-A948-B222-4FCDCC9B5AC4}"/>
              </a:ext>
            </a:extLst>
          </p:cNvPr>
          <p:cNvPicPr>
            <a:picLocks noChangeAspect="1"/>
          </p:cNvPicPr>
          <p:nvPr/>
        </p:nvPicPr>
        <p:blipFill>
          <a:blip r:embed="rId3"/>
          <a:stretch>
            <a:fillRect/>
          </a:stretch>
        </p:blipFill>
        <p:spPr>
          <a:xfrm>
            <a:off x="1152834" y="1041798"/>
            <a:ext cx="2497556" cy="3185002"/>
          </a:xfrm>
          <a:prstGeom prst="rect">
            <a:avLst/>
          </a:prstGeom>
        </p:spPr>
      </p:pic>
      <p:pic>
        <p:nvPicPr>
          <p:cNvPr id="10" name="Picture 9">
            <a:extLst>
              <a:ext uri="{FF2B5EF4-FFF2-40B4-BE49-F238E27FC236}">
                <a16:creationId xmlns:a16="http://schemas.microsoft.com/office/drawing/2014/main" id="{5CB230D1-758B-A94F-9261-2FFA986BBFB1}"/>
              </a:ext>
            </a:extLst>
          </p:cNvPr>
          <p:cNvPicPr>
            <a:picLocks noChangeAspect="1"/>
          </p:cNvPicPr>
          <p:nvPr/>
        </p:nvPicPr>
        <p:blipFill>
          <a:blip r:embed="rId4"/>
          <a:stretch>
            <a:fillRect/>
          </a:stretch>
        </p:blipFill>
        <p:spPr>
          <a:xfrm>
            <a:off x="3896209" y="1041798"/>
            <a:ext cx="4686503" cy="3185002"/>
          </a:xfrm>
          <a:prstGeom prst="rect">
            <a:avLst/>
          </a:prstGeom>
        </p:spPr>
      </p:pic>
    </p:spTree>
    <p:extLst>
      <p:ext uri="{BB962C8B-B14F-4D97-AF65-F5344CB8AC3E}">
        <p14:creationId xmlns:p14="http://schemas.microsoft.com/office/powerpoint/2010/main" val="1810081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ideas of Universality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pic>
        <p:nvPicPr>
          <p:cNvPr id="3" name="Picture 2">
            <a:hlinkClick r:id="rId5"/>
            <a:extLst>
              <a:ext uri="{FF2B5EF4-FFF2-40B4-BE49-F238E27FC236}">
                <a16:creationId xmlns:a16="http://schemas.microsoft.com/office/drawing/2014/main" id="{9F8243AA-8F88-DF46-AFA0-D99F02377433}"/>
              </a:ext>
            </a:extLst>
          </p:cNvPr>
          <p:cNvPicPr>
            <a:picLocks noChangeAspect="1"/>
          </p:cNvPicPr>
          <p:nvPr/>
        </p:nvPicPr>
        <p:blipFill>
          <a:blip r:embed="rId6"/>
          <a:stretch>
            <a:fillRect/>
          </a:stretch>
        </p:blipFill>
        <p:spPr>
          <a:xfrm>
            <a:off x="2153382" y="1078557"/>
            <a:ext cx="4837235" cy="3619918"/>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239167" y="4769868"/>
            <a:ext cx="4665664" cy="276999"/>
          </a:xfrm>
          <a:prstGeom prst="rect">
            <a:avLst/>
          </a:prstGeom>
          <a:noFill/>
        </p:spPr>
        <p:txBody>
          <a:bodyPr wrap="square" rtlCol="0">
            <a:spAutoFit/>
          </a:bodyPr>
          <a:lstStyle/>
          <a:p>
            <a:pPr algn="ctr"/>
            <a:r>
              <a:rPr lang="en-US" sz="1200" dirty="0">
                <a:hlinkClick r:id="rId7"/>
              </a:rPr>
              <a:t>https://youtu.be/9u1q3lH7VbE?t=962</a:t>
            </a:r>
            <a:r>
              <a:rPr lang="zh-CN" altLang="en-US" sz="1200" dirty="0">
                <a:hlinkClick r:id="rId7"/>
              </a:rPr>
              <a:t>（</a:t>
            </a:r>
            <a:r>
              <a:rPr lang="en-US" altLang="zh-CN" sz="1200" dirty="0">
                <a:hlinkClick r:id="rId7"/>
              </a:rPr>
              <a:t>explaination</a:t>
            </a:r>
            <a:r>
              <a:rPr lang="en-US" altLang="zh-CN" sz="1200" dirty="0"/>
              <a:t> starts at 16:02</a:t>
            </a:r>
            <a:r>
              <a:rPr lang="zh-CN" altLang="en-US" sz="1200" dirty="0"/>
              <a:t>）</a:t>
            </a:r>
            <a:endParaRPr lang="en-TW" sz="1200" dirty="0"/>
          </a:p>
        </p:txBody>
      </p:sp>
    </p:spTree>
    <p:extLst>
      <p:ext uri="{BB962C8B-B14F-4D97-AF65-F5344CB8AC3E}">
        <p14:creationId xmlns:p14="http://schemas.microsoft.com/office/powerpoint/2010/main" val="215750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What is the idea of </a:t>
            </a:r>
            <a:r>
              <a:rPr lang="en-US" dirty="0">
                <a:solidFill>
                  <a:srgbClr val="FF0000"/>
                </a:solidFill>
              </a:rPr>
              <a:t>Nature</a:t>
            </a:r>
            <a:r>
              <a:rPr lang="en-US" dirty="0">
                <a:solidFill>
                  <a:schemeClr val="tx1"/>
                </a:solidFill>
              </a:rPr>
              <a: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4" name="TextBox 3">
            <a:extLst>
              <a:ext uri="{FF2B5EF4-FFF2-40B4-BE49-F238E27FC236}">
                <a16:creationId xmlns:a16="http://schemas.microsoft.com/office/drawing/2014/main" id="{B8C0161D-F5B6-554E-9047-721F03552B49}"/>
              </a:ext>
            </a:extLst>
          </p:cNvPr>
          <p:cNvSpPr txBox="1"/>
          <p:nvPr/>
        </p:nvSpPr>
        <p:spPr>
          <a:xfrm>
            <a:off x="1664794" y="1212229"/>
            <a:ext cx="5814412" cy="461665"/>
          </a:xfrm>
          <a:prstGeom prst="rect">
            <a:avLst/>
          </a:prstGeom>
          <a:noFill/>
        </p:spPr>
        <p:txBody>
          <a:bodyPr wrap="none" rtlCol="0">
            <a:spAutoFit/>
          </a:bodyPr>
          <a:lstStyle/>
          <a:p>
            <a:r>
              <a:rPr lang="en-TW" sz="2400" dirty="0"/>
              <a:t>The Chinese phrase for Nature is: </a:t>
            </a:r>
            <a:r>
              <a:rPr lang="en-TW" sz="2400" dirty="0">
                <a:solidFill>
                  <a:srgbClr val="FF0000"/>
                </a:solidFill>
              </a:rPr>
              <a:t>自然</a:t>
            </a:r>
            <a:r>
              <a:rPr lang="zh-CN" altLang="en-US" sz="2400" dirty="0"/>
              <a:t>！</a:t>
            </a:r>
            <a:endParaRPr lang="en-TW" sz="2400" dirty="0"/>
          </a:p>
        </p:txBody>
      </p:sp>
      <p:sp>
        <p:nvSpPr>
          <p:cNvPr id="5" name="TextBox 4">
            <a:extLst>
              <a:ext uri="{FF2B5EF4-FFF2-40B4-BE49-F238E27FC236}">
                <a16:creationId xmlns:a16="http://schemas.microsoft.com/office/drawing/2014/main" id="{7CDFD360-F4DF-ED44-811E-2DE21A18B1CE}"/>
              </a:ext>
            </a:extLst>
          </p:cNvPr>
          <p:cNvSpPr txBox="1"/>
          <p:nvPr/>
        </p:nvSpPr>
        <p:spPr>
          <a:xfrm>
            <a:off x="141941" y="1868398"/>
            <a:ext cx="8860118" cy="2554545"/>
          </a:xfrm>
          <a:prstGeom prst="rect">
            <a:avLst/>
          </a:prstGeom>
          <a:noFill/>
        </p:spPr>
        <p:txBody>
          <a:bodyPr wrap="none" rtlCol="0">
            <a:spAutoFit/>
          </a:bodyPr>
          <a:lstStyle/>
          <a:p>
            <a:pPr algn="ctr"/>
            <a:r>
              <a:rPr lang="en-TW" sz="3200" dirty="0"/>
              <a:t>The notion of “</a:t>
            </a:r>
            <a:r>
              <a:rPr lang="en-TW" sz="3200" b="1" i="1" dirty="0">
                <a:solidFill>
                  <a:srgbClr val="FF0000"/>
                </a:solidFill>
              </a:rPr>
              <a:t>self</a:t>
            </a:r>
            <a:r>
              <a:rPr lang="en-TW" sz="3200" dirty="0"/>
              <a:t>” is related to the notion of </a:t>
            </a:r>
          </a:p>
          <a:p>
            <a:pPr algn="ctr"/>
            <a:r>
              <a:rPr lang="en-TW" sz="3200" b="1" i="1" dirty="0">
                <a:solidFill>
                  <a:srgbClr val="FF0000"/>
                </a:solidFill>
              </a:rPr>
              <a:t>Identity morphism </a:t>
            </a:r>
            <a:r>
              <a:rPr lang="en-TW" sz="3200" dirty="0"/>
              <a:t>in Category Theory</a:t>
            </a:r>
          </a:p>
          <a:p>
            <a:pPr algn="ctr"/>
            <a:endParaRPr lang="en-TW" sz="3200" dirty="0"/>
          </a:p>
          <a:p>
            <a:pPr algn="ctr"/>
            <a:r>
              <a:rPr lang="en-TW" sz="3200" dirty="0"/>
              <a:t>Where the highest order of morphisms is called:</a:t>
            </a:r>
          </a:p>
          <a:p>
            <a:pPr algn="ctr"/>
            <a:r>
              <a:rPr lang="en-TW" sz="3200" b="1" i="1" dirty="0">
                <a:solidFill>
                  <a:srgbClr val="FF0000"/>
                </a:solidFill>
              </a:rPr>
              <a:t>Natural</a:t>
            </a:r>
            <a:r>
              <a:rPr lang="en-TW" sz="3200" dirty="0"/>
              <a:t> Transformation</a:t>
            </a:r>
          </a:p>
        </p:txBody>
      </p:sp>
    </p:spTree>
    <p:extLst>
      <p:ext uri="{BB962C8B-B14F-4D97-AF65-F5344CB8AC3E}">
        <p14:creationId xmlns:p14="http://schemas.microsoft.com/office/powerpoint/2010/main" val="2908463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Some idea of Implementation?</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6" name="Picture 5">
            <a:extLst>
              <a:ext uri="{FF2B5EF4-FFF2-40B4-BE49-F238E27FC236}">
                <a16:creationId xmlns:a16="http://schemas.microsoft.com/office/drawing/2014/main" id="{A90754A6-4F61-AF42-AD27-4FCDBF1AD647}"/>
              </a:ext>
            </a:extLst>
          </p:cNvPr>
          <p:cNvPicPr>
            <a:picLocks noChangeAspect="1"/>
          </p:cNvPicPr>
          <p:nvPr/>
        </p:nvPicPr>
        <p:blipFill>
          <a:blip r:embed="rId3"/>
          <a:stretch>
            <a:fillRect/>
          </a:stretch>
        </p:blipFill>
        <p:spPr>
          <a:xfrm>
            <a:off x="990600" y="1058340"/>
            <a:ext cx="7162800" cy="3184604"/>
          </a:xfrm>
          <a:prstGeom prst="rect">
            <a:avLst/>
          </a:prstGeom>
        </p:spPr>
      </p:pic>
      <p:sp>
        <p:nvSpPr>
          <p:cNvPr id="2" name="TextBox 1">
            <a:extLst>
              <a:ext uri="{FF2B5EF4-FFF2-40B4-BE49-F238E27FC236}">
                <a16:creationId xmlns:a16="http://schemas.microsoft.com/office/drawing/2014/main" id="{2660AB67-9B6B-B347-88E7-4D562AADED10}"/>
              </a:ext>
            </a:extLst>
          </p:cNvPr>
          <p:cNvSpPr txBox="1"/>
          <p:nvPr/>
        </p:nvSpPr>
        <p:spPr>
          <a:xfrm>
            <a:off x="2196991" y="4329726"/>
            <a:ext cx="4750018" cy="523220"/>
          </a:xfrm>
          <a:prstGeom prst="rect">
            <a:avLst/>
          </a:prstGeom>
          <a:noFill/>
        </p:spPr>
        <p:txBody>
          <a:bodyPr wrap="none" rtlCol="0">
            <a:spAutoFit/>
          </a:bodyPr>
          <a:lstStyle/>
          <a:p>
            <a:pPr algn="ctr"/>
            <a:r>
              <a:rPr lang="en-TW" dirty="0"/>
              <a:t>Jonas Freeman,</a:t>
            </a:r>
          </a:p>
          <a:p>
            <a:pPr algn="ctr"/>
            <a:r>
              <a:rPr lang="en-TW" dirty="0"/>
              <a:t>Organizer of the 2020 Complexity Coherence Conference</a:t>
            </a:r>
          </a:p>
        </p:txBody>
      </p:sp>
    </p:spTree>
    <p:extLst>
      <p:ext uri="{BB962C8B-B14F-4D97-AF65-F5344CB8AC3E}">
        <p14:creationId xmlns:p14="http://schemas.microsoft.com/office/powerpoint/2010/main" val="1006652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2400" dirty="0">
                <a:solidFill>
                  <a:schemeClr val="tx1"/>
                </a:solidFill>
              </a:rPr>
              <a:t>When explaining the idea of Universal Properties …</a:t>
            </a:r>
            <a:endParaRPr sz="24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311700" y="2112834"/>
            <a:ext cx="2987312" cy="223553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418628" y="950618"/>
            <a:ext cx="6306742" cy="830997"/>
          </a:xfrm>
          <a:prstGeom prst="rect">
            <a:avLst/>
          </a:prstGeom>
          <a:noFill/>
        </p:spPr>
        <p:txBody>
          <a:bodyPr wrap="square" rtlCol="0">
            <a:spAutoFit/>
          </a:bodyPr>
          <a:lstStyle/>
          <a:p>
            <a:pPr algn="ctr"/>
            <a:r>
              <a:rPr lang="en-TW" sz="24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3917586" y="1827862"/>
            <a:ext cx="3807784" cy="2870613"/>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3299012" y="2112834"/>
            <a:ext cx="1900517" cy="603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3299012" y="2762554"/>
            <a:ext cx="1900517" cy="15858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556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Stream as a Data Type is called the Universal Element</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556464" cy="1156174"/>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108717" y="4769868"/>
            <a:ext cx="4926564" cy="276999"/>
          </a:xfrm>
          <a:prstGeom prst="rect">
            <a:avLst/>
          </a:prstGeom>
          <a:noFill/>
        </p:spPr>
        <p:txBody>
          <a:bodyPr wrap="square" rtlCol="0">
            <a:spAutoFit/>
          </a:bodyPr>
          <a:lstStyle/>
          <a:p>
            <a:pPr algn="ctr"/>
            <a:r>
              <a:rPr lang="en-US" sz="1200" dirty="0">
                <a:hlinkClick r:id="rId5"/>
              </a:rPr>
              <a:t>https://youtu.be/9u1q3lH7VbE?t=1205</a:t>
            </a:r>
            <a:r>
              <a:rPr lang="zh-CN" altLang="en-US" sz="1200" dirty="0">
                <a:hlinkClick r:id="rId5"/>
              </a:rPr>
              <a:t>（</a:t>
            </a:r>
            <a:r>
              <a:rPr lang="en-US" altLang="zh-CN" sz="1200" dirty="0">
                <a:hlinkClick r:id="rId5"/>
              </a:rPr>
              <a:t>explaination starts at 20:05</a:t>
            </a:r>
            <a:r>
              <a:rPr lang="zh-CN" altLang="en-US" sz="1200" dirty="0">
                <a:hlinkClick r:id="rId5"/>
              </a:rPr>
              <a:t>）</a:t>
            </a:r>
            <a:endParaRPr lang="en-TW" sz="1200" dirty="0"/>
          </a:p>
        </p:txBody>
      </p:sp>
      <p:pic>
        <p:nvPicPr>
          <p:cNvPr id="4" name="Picture 3">
            <a:hlinkClick r:id="rId5"/>
            <a:extLst>
              <a:ext uri="{FF2B5EF4-FFF2-40B4-BE49-F238E27FC236}">
                <a16:creationId xmlns:a16="http://schemas.microsoft.com/office/drawing/2014/main" id="{FEF429DE-3A53-404F-BA59-0CC3A2F3ECAB}"/>
              </a:ext>
            </a:extLst>
          </p:cNvPr>
          <p:cNvPicPr>
            <a:picLocks noChangeAspect="1"/>
          </p:cNvPicPr>
          <p:nvPr/>
        </p:nvPicPr>
        <p:blipFill>
          <a:blip r:embed="rId6"/>
          <a:stretch>
            <a:fillRect/>
          </a:stretch>
        </p:blipFill>
        <p:spPr>
          <a:xfrm>
            <a:off x="2211264" y="1017725"/>
            <a:ext cx="4721470" cy="3533286"/>
          </a:xfrm>
          <a:prstGeom prst="rect">
            <a:avLst/>
          </a:prstGeom>
        </p:spPr>
      </p:pic>
    </p:spTree>
    <p:extLst>
      <p:ext uri="{BB962C8B-B14F-4D97-AF65-F5344CB8AC3E}">
        <p14:creationId xmlns:p14="http://schemas.microsoft.com/office/powerpoint/2010/main" val="3278275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the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172283" y="981850"/>
            <a:ext cx="6799433" cy="3717242"/>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1907647" y="4749040"/>
            <a:ext cx="5328703" cy="307777"/>
          </a:xfrm>
          <a:prstGeom prst="rect">
            <a:avLst/>
          </a:prstGeom>
          <a:noFill/>
        </p:spPr>
        <p:txBody>
          <a:bodyPr wrap="none" rtlCol="0">
            <a:spAutoFit/>
          </a:bodyPr>
          <a:lstStyle/>
          <a:p>
            <a:r>
              <a:rPr lang="en-TW" dirty="0"/>
              <a:t>How to deploy a Kubernetes Cluster from Scratch (</a:t>
            </a:r>
            <a:r>
              <a:rPr lang="en-TW" dirty="0">
                <a:hlinkClick r:id="rId2"/>
              </a:rPr>
              <a:t>Youtube Link</a:t>
            </a:r>
            <a:r>
              <a:rPr lang="en-TW" dirty="0"/>
              <a:t>)</a:t>
            </a:r>
          </a:p>
        </p:txBody>
      </p:sp>
    </p:spTree>
    <p:extLst>
      <p:ext uri="{BB962C8B-B14F-4D97-AF65-F5344CB8AC3E}">
        <p14:creationId xmlns:p14="http://schemas.microsoft.com/office/powerpoint/2010/main" val="378706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2294568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 of “operationalization”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the common observables</a:t>
            </a:r>
          </a:p>
          <a:p>
            <a:endParaRPr lang="en-US" dirty="0"/>
          </a:p>
          <a:p>
            <a:r>
              <a:rPr lang="en-US" b="1" dirty="0"/>
              <a:t>How/Intervention</a:t>
            </a:r>
            <a:r>
              <a:rPr lang="en-US" dirty="0"/>
              <a:t> perform </a:t>
            </a:r>
            <a:r>
              <a:rPr lang="en-US" b="1" i="1" dirty="0"/>
              <a:t>action</a:t>
            </a:r>
            <a:r>
              <a:rPr lang="en-US" dirty="0"/>
              <a:t> under “Free” will</a:t>
            </a:r>
          </a:p>
          <a:p>
            <a:endParaRPr lang="en-US" dirty="0"/>
          </a:p>
          <a:p>
            <a:r>
              <a:rPr lang="en-US" b="1" dirty="0"/>
              <a:t>Why/Counterfactuals</a:t>
            </a:r>
            <a:r>
              <a:rPr lang="en-US" dirty="0"/>
              <a:t> the revealing “truth” or “surprises” related to relevant spacetime contexts</a:t>
            </a:r>
          </a:p>
          <a:p>
            <a:pPr marL="114300" indent="0">
              <a:buNone/>
            </a:pPr>
            <a:endParaRPr lang="en-US" dirty="0"/>
          </a:p>
          <a:p>
            <a:r>
              <a:rPr lang="en-US" dirty="0"/>
              <a:t>When all the data are driven by one consistent (foundational) framework</a:t>
            </a:r>
          </a:p>
          <a:p>
            <a:pPr lvl="1"/>
            <a:r>
              <a:rPr lang="en-US" dirty="0"/>
              <a:t>A new kind (previously incommensurable) model of belief system will emerge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18588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747209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Some written strategy, in Logic Model format, for your final paper</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Construct an outline of your paper, that touches on Soundness and Completeness.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Present a theory that is “sound”.</a:t>
            </a:r>
          </a:p>
          <a:p>
            <a:pPr>
              <a:buFont typeface="+mj-lt"/>
              <a:buAutoNum type="arabicPeriod"/>
            </a:pPr>
            <a:r>
              <a:rPr lang="en-US" sz="1200" dirty="0">
                <a:solidFill>
                  <a:schemeClr val="bg1"/>
                </a:solidFill>
              </a:rPr>
              <a:t>Present a meaningful case study, that fits your theory</a:t>
            </a:r>
          </a:p>
          <a:p>
            <a:pPr>
              <a:buFont typeface="+mj-lt"/>
              <a:buAutoNum type="arabicPeriod"/>
            </a:pPr>
            <a:r>
              <a:rPr lang="en-US" sz="1200" dirty="0">
                <a:solidFill>
                  <a:schemeClr val="bg1"/>
                </a:solidFill>
              </a:rPr>
              <a:t>Showing that it is Sound and Complete</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57124" y="1289981"/>
            <a:ext cx="3996189" cy="34893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600" dirty="0">
                <a:solidFill>
                  <a:schemeClr val="tx1"/>
                </a:solidFill>
              </a:rPr>
              <a:t>We are at the last stretch of the semester. Students have to show whether they digested the materials presented so far.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a:t>
            </a:r>
            <a:r>
              <a:rPr lang="en-US" sz="1600" dirty="0">
                <a:solidFill>
                  <a:schemeClr val="tx1"/>
                </a:solidFill>
              </a:rPr>
              <a:t>Become aware of a System of Transdisciplinary Performance Metric.</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endParaRPr lang="en-US" dirty="0">
              <a:solidFill>
                <a:schemeClr val="tx1"/>
              </a:solidFill>
            </a:endParaRPr>
          </a:p>
          <a:p>
            <a:pPr marL="114300" indent="0">
              <a:buNone/>
            </a:pPr>
            <a:r>
              <a:rPr lang="en-US" sz="1400" dirty="0">
                <a:solidFill>
                  <a:schemeClr val="tx1"/>
                </a:solidFill>
              </a:rPr>
              <a:t>Soundness: </a:t>
            </a:r>
            <a:r>
              <a:rPr lang="en-US" sz="1200" dirty="0">
                <a:solidFill>
                  <a:schemeClr val="tx1"/>
                </a:solidFill>
              </a:rPr>
              <a:t>Once proved by your theory, it is valid</a:t>
            </a:r>
            <a:r>
              <a:rPr lang="en-US" sz="1200" dirty="0"/>
              <a:t>.</a:t>
            </a:r>
            <a:endParaRPr lang="en-US" dirty="0">
              <a:solidFill>
                <a:schemeClr val="tx1"/>
              </a:solidFill>
            </a:endParaRPr>
          </a:p>
          <a:p>
            <a:pPr marL="114300" indent="0">
              <a:buNone/>
            </a:pPr>
            <a:r>
              <a:rPr lang="en-US" sz="1400" dirty="0">
                <a:solidFill>
                  <a:schemeClr val="tx1"/>
                </a:solidFill>
              </a:rPr>
              <a:t>Completeness: </a:t>
            </a:r>
            <a:r>
              <a:rPr lang="en-US" sz="1200" dirty="0">
                <a:solidFill>
                  <a:schemeClr val="tx1"/>
                </a:solidFill>
              </a:rPr>
              <a:t>Once known valid, it can be proved.</a:t>
            </a:r>
            <a:r>
              <a:rPr lang="en-US" dirty="0">
                <a:solidFill>
                  <a:schemeClr val="tx1"/>
                </a:solidFill>
              </a:rPr>
              <a:t>  </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must have sufficient experience in Logic Model.</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180592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76526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Framing of Societal Values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245573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12EA-1635-E74C-A208-76F04B7C60CB}"/>
              </a:ext>
            </a:extLst>
          </p:cNvPr>
          <p:cNvSpPr>
            <a:spLocks noGrp="1"/>
          </p:cNvSpPr>
          <p:nvPr>
            <p:ph type="title"/>
          </p:nvPr>
        </p:nvSpPr>
        <p:spPr/>
        <p:txBody>
          <a:bodyPr>
            <a:normAutofit fontScale="90000"/>
          </a:bodyPr>
          <a:lstStyle/>
          <a:p>
            <a:pPr algn="ctr"/>
            <a:r>
              <a:rPr lang="en-TW" dirty="0"/>
              <a:t>A philosopher’s definition of cognition</a:t>
            </a:r>
          </a:p>
        </p:txBody>
      </p:sp>
      <p:sp>
        <p:nvSpPr>
          <p:cNvPr id="11" name="TextBox 10">
            <a:extLst>
              <a:ext uri="{FF2B5EF4-FFF2-40B4-BE49-F238E27FC236}">
                <a16:creationId xmlns:a16="http://schemas.microsoft.com/office/drawing/2014/main" id="{9F22F08A-A194-FB41-9AAD-83B911854A45}"/>
              </a:ext>
            </a:extLst>
          </p:cNvPr>
          <p:cNvSpPr txBox="1"/>
          <p:nvPr/>
        </p:nvSpPr>
        <p:spPr>
          <a:xfrm>
            <a:off x="2015471" y="3464123"/>
            <a:ext cx="3868367" cy="261610"/>
          </a:xfrm>
          <a:prstGeom prst="rect">
            <a:avLst/>
          </a:prstGeom>
          <a:noFill/>
        </p:spPr>
        <p:txBody>
          <a:bodyPr wrap="none" rtlCol="0">
            <a:spAutoFit/>
          </a:bodyPr>
          <a:lstStyle/>
          <a:p>
            <a:r>
              <a:rPr lang="en-TW" sz="1050" dirty="0"/>
              <a:t>Excerpts from: </a:t>
            </a:r>
            <a:r>
              <a:rPr lang="en-TW" sz="1050" dirty="0">
                <a:hlinkClick r:id="rId2"/>
              </a:rPr>
              <a:t>PhilosophyNow</a:t>
            </a:r>
            <a:r>
              <a:rPr lang="en-TW" sz="1050" dirty="0"/>
              <a:t>.ORG by </a:t>
            </a:r>
            <a:r>
              <a:rPr lang="en-US" sz="1050" i="1" dirty="0"/>
              <a:t>John-Francis Phipps</a:t>
            </a:r>
            <a:endParaRPr lang="en-TW" sz="1050" dirty="0"/>
          </a:p>
        </p:txBody>
      </p:sp>
      <p:sp>
        <p:nvSpPr>
          <p:cNvPr id="4" name="TextBox 3">
            <a:extLst>
              <a:ext uri="{FF2B5EF4-FFF2-40B4-BE49-F238E27FC236}">
                <a16:creationId xmlns:a16="http://schemas.microsoft.com/office/drawing/2014/main" id="{B00E4AE4-4F9E-8542-BD3B-F393FEEDD59A}"/>
              </a:ext>
            </a:extLst>
          </p:cNvPr>
          <p:cNvSpPr txBox="1"/>
          <p:nvPr/>
        </p:nvSpPr>
        <p:spPr>
          <a:xfrm>
            <a:off x="808893" y="1892206"/>
            <a:ext cx="5547946" cy="1600438"/>
          </a:xfrm>
          <a:prstGeom prst="rect">
            <a:avLst/>
          </a:prstGeom>
          <a:noFill/>
        </p:spPr>
        <p:txBody>
          <a:bodyPr wrap="square" rtlCol="0">
            <a:spAutoFit/>
          </a:bodyPr>
          <a:lstStyle/>
          <a:p>
            <a:r>
              <a:rPr lang="en-US" dirty="0"/>
              <a:t>In </a:t>
            </a:r>
            <a:r>
              <a:rPr lang="en-US" i="1" dirty="0"/>
              <a:t>An Introduction to Metaphysics</a:t>
            </a:r>
            <a:r>
              <a:rPr lang="en-US" dirty="0"/>
              <a:t> (1912), Bergson expands on the central role of intuition. The true purpose of knowledge is to know things deeply, to touch the inner essence of things via a form of empathy: “A true empiricism”, he wrote, “is that which proposes to get as near to the original itself as possible, to search deeply into its life, and so, by a kind of intellectual auscultation, to feel the </a:t>
            </a:r>
            <a:r>
              <a:rPr lang="en-US" dirty="0" err="1"/>
              <a:t>throbbings</a:t>
            </a:r>
            <a:r>
              <a:rPr lang="en-US" dirty="0"/>
              <a:t> of its soul.”</a:t>
            </a:r>
            <a:endParaRPr lang="en-TW" dirty="0"/>
          </a:p>
        </p:txBody>
      </p:sp>
      <p:pic>
        <p:nvPicPr>
          <p:cNvPr id="6" name="Picture 5">
            <a:hlinkClick r:id="rId3"/>
            <a:extLst>
              <a:ext uri="{FF2B5EF4-FFF2-40B4-BE49-F238E27FC236}">
                <a16:creationId xmlns:a16="http://schemas.microsoft.com/office/drawing/2014/main" id="{043831B1-7FC3-6846-88F6-0E2C4C6511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56839" y="1246178"/>
            <a:ext cx="2525722" cy="2525722"/>
          </a:xfrm>
          <a:prstGeom prst="rect">
            <a:avLst/>
          </a:prstGeom>
        </p:spPr>
      </p:pic>
      <p:sp>
        <p:nvSpPr>
          <p:cNvPr id="7" name="TextBox 6">
            <a:extLst>
              <a:ext uri="{FF2B5EF4-FFF2-40B4-BE49-F238E27FC236}">
                <a16:creationId xmlns:a16="http://schemas.microsoft.com/office/drawing/2014/main" id="{9E10A7EA-4ACD-D647-AF78-6D112BD74B94}"/>
              </a:ext>
            </a:extLst>
          </p:cNvPr>
          <p:cNvSpPr txBox="1"/>
          <p:nvPr/>
        </p:nvSpPr>
        <p:spPr>
          <a:xfrm>
            <a:off x="6568638" y="3869548"/>
            <a:ext cx="2102124" cy="261610"/>
          </a:xfrm>
          <a:prstGeom prst="rect">
            <a:avLst/>
          </a:prstGeom>
          <a:noFill/>
        </p:spPr>
        <p:txBody>
          <a:bodyPr wrap="square" rtlCol="0">
            <a:spAutoFit/>
          </a:bodyPr>
          <a:lstStyle/>
          <a:p>
            <a:r>
              <a:rPr lang="en-TW" sz="1100" dirty="0"/>
              <a:t> Image</a:t>
            </a:r>
            <a:r>
              <a:rPr lang="zh-CN" altLang="en-US" sz="1100" dirty="0"/>
              <a:t> </a:t>
            </a:r>
            <a:r>
              <a:rPr lang="en-US" altLang="zh-CN" sz="1100" dirty="0"/>
              <a:t>source</a:t>
            </a:r>
            <a:r>
              <a:rPr lang="zh-CN" altLang="en-US" sz="1100" dirty="0"/>
              <a:t>： </a:t>
            </a:r>
            <a:r>
              <a:rPr lang="en-US" altLang="zh-CN" sz="1100" dirty="0">
                <a:hlinkClick r:id="rId3"/>
              </a:rPr>
              <a:t>dialektika.org</a:t>
            </a:r>
            <a:endParaRPr lang="en-TW" sz="1100" dirty="0"/>
          </a:p>
        </p:txBody>
      </p:sp>
      <p:sp>
        <p:nvSpPr>
          <p:cNvPr id="8" name="TextBox 7">
            <a:extLst>
              <a:ext uri="{FF2B5EF4-FFF2-40B4-BE49-F238E27FC236}">
                <a16:creationId xmlns:a16="http://schemas.microsoft.com/office/drawing/2014/main" id="{9FCC7B04-4DDA-AF44-8FA0-3425F7CA9C78}"/>
              </a:ext>
            </a:extLst>
          </p:cNvPr>
          <p:cNvSpPr txBox="1"/>
          <p:nvPr/>
        </p:nvSpPr>
        <p:spPr>
          <a:xfrm>
            <a:off x="4362576" y="4277049"/>
            <a:ext cx="4469724" cy="800219"/>
          </a:xfrm>
          <a:prstGeom prst="rect">
            <a:avLst/>
          </a:prstGeom>
          <a:noFill/>
        </p:spPr>
        <p:txBody>
          <a:bodyPr wrap="square" rtlCol="0">
            <a:spAutoFit/>
          </a:bodyPr>
          <a:lstStyle/>
          <a:p>
            <a:r>
              <a:rPr lang="en-US" sz="600" dirty="0"/>
              <a:t>Henri Bergson was awarded the 1927 </a:t>
            </a:r>
            <a:r>
              <a:rPr lang="en-US" sz="600" dirty="0">
                <a:hlinkClick r:id="rId5" tooltip="Nobel Prize in Literature"/>
              </a:rPr>
              <a:t>Nobel Prize in Literature</a:t>
            </a:r>
            <a:r>
              <a:rPr lang="en-US" sz="600" dirty="0"/>
              <a:t> "in recognition of his rich and vitalizing ideas and the brilliant skill with which they have been presented".</a:t>
            </a:r>
            <a:r>
              <a:rPr lang="en-US" sz="600" baseline="30000" dirty="0">
                <a:hlinkClick r:id="rId6"/>
              </a:rPr>
              <a:t>[12]</a:t>
            </a:r>
            <a:r>
              <a:rPr lang="en-US" sz="600" dirty="0"/>
              <a:t> In 1930 France awarded him its highest </a:t>
            </a:r>
            <a:r>
              <a:rPr lang="en-US" sz="600" dirty="0" err="1"/>
              <a:t>honour</a:t>
            </a:r>
            <a:r>
              <a:rPr lang="en-US" sz="600" dirty="0"/>
              <a:t>, the </a:t>
            </a:r>
            <a:r>
              <a:rPr lang="en-US" sz="600" dirty="0">
                <a:hlinkClick r:id="rId7" tooltip="Grand-Croix de la Legion d'honneur"/>
              </a:rPr>
              <a:t>Grand-Croix de la Legion d'honneur</a:t>
            </a:r>
            <a:r>
              <a:rPr lang="en-US" sz="600" dirty="0"/>
              <a:t>.</a:t>
            </a:r>
          </a:p>
          <a:p>
            <a:r>
              <a:rPr lang="en-US" sz="600" dirty="0"/>
              <a:t>Bergson's great popularity created a controversy in France where his views were seen as opposing the secular and scientific attitude adopted by the Republic's officials.</a:t>
            </a:r>
            <a:r>
              <a:rPr lang="en-US" sz="600" baseline="30000" dirty="0">
                <a:hlinkClick r:id="rId8"/>
              </a:rPr>
              <a:t>[13]</a:t>
            </a:r>
            <a:endParaRPr lang="en-US" sz="600" baseline="30000" dirty="0"/>
          </a:p>
          <a:p>
            <a:r>
              <a:rPr lang="en-US" sz="1000" baseline="30000" dirty="0"/>
              <a:t>			Content Source: </a:t>
            </a:r>
            <a:r>
              <a:rPr lang="en-US" sz="1000" baseline="30000" dirty="0">
                <a:hlinkClick r:id="rId9"/>
              </a:rPr>
              <a:t>Wikipedia</a:t>
            </a:r>
            <a:endParaRPr lang="en-US" sz="1000" dirty="0"/>
          </a:p>
          <a:p>
            <a:endParaRPr lang="en-TW" sz="600" dirty="0"/>
          </a:p>
        </p:txBody>
      </p:sp>
    </p:spTree>
    <p:extLst>
      <p:ext uri="{BB962C8B-B14F-4D97-AF65-F5344CB8AC3E}">
        <p14:creationId xmlns:p14="http://schemas.microsoft.com/office/powerpoint/2010/main" val="3338704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512EA-1635-E74C-A208-76F04B7C60CB}"/>
              </a:ext>
            </a:extLst>
          </p:cNvPr>
          <p:cNvSpPr>
            <a:spLocks noGrp="1"/>
          </p:cNvSpPr>
          <p:nvPr>
            <p:ph type="title"/>
          </p:nvPr>
        </p:nvSpPr>
        <p:spPr/>
        <p:txBody>
          <a:bodyPr>
            <a:normAutofit fontScale="90000"/>
          </a:bodyPr>
          <a:lstStyle/>
          <a:p>
            <a:pPr algn="ctr"/>
            <a:r>
              <a:rPr lang="en-TW" dirty="0"/>
              <a:t>An other person mentioned extensively by Wiener</a:t>
            </a:r>
          </a:p>
        </p:txBody>
      </p:sp>
      <p:sp>
        <p:nvSpPr>
          <p:cNvPr id="4" name="TextBox 3">
            <a:extLst>
              <a:ext uri="{FF2B5EF4-FFF2-40B4-BE49-F238E27FC236}">
                <a16:creationId xmlns:a16="http://schemas.microsoft.com/office/drawing/2014/main" id="{B00E4AE4-4F9E-8542-BD3B-F393FEEDD59A}"/>
              </a:ext>
            </a:extLst>
          </p:cNvPr>
          <p:cNvSpPr txBox="1"/>
          <p:nvPr/>
        </p:nvSpPr>
        <p:spPr>
          <a:xfrm>
            <a:off x="784301" y="1135798"/>
            <a:ext cx="5284176" cy="3108543"/>
          </a:xfrm>
          <a:prstGeom prst="rect">
            <a:avLst/>
          </a:prstGeom>
          <a:noFill/>
        </p:spPr>
        <p:txBody>
          <a:bodyPr wrap="square" rtlCol="0">
            <a:spAutoFit/>
          </a:bodyPr>
          <a:lstStyle/>
          <a:p>
            <a:r>
              <a:rPr lang="en-US" b="1" dirty="0"/>
              <a:t>Oliver Heaviside</a:t>
            </a:r>
            <a:r>
              <a:rPr lang="en-US" dirty="0"/>
              <a:t> </a:t>
            </a:r>
            <a:r>
              <a:rPr lang="en-US" dirty="0">
                <a:hlinkClick r:id="rId2" tooltip="Fellow of the Royal Society"/>
              </a:rPr>
              <a:t>FRS</a:t>
            </a:r>
            <a:r>
              <a:rPr lang="en-US" baseline="30000" dirty="0">
                <a:hlinkClick r:id="rId3"/>
              </a:rPr>
              <a:t>[1]</a:t>
            </a:r>
            <a:r>
              <a:rPr lang="en-US" dirty="0"/>
              <a:t> was an English </a:t>
            </a:r>
            <a:r>
              <a:rPr lang="en-US" dirty="0">
                <a:hlinkClick r:id="rId4" tooltip="Autodidacticism"/>
              </a:rPr>
              <a:t>autodidactic</a:t>
            </a:r>
            <a:r>
              <a:rPr lang="en-US" dirty="0"/>
              <a:t> </a:t>
            </a:r>
            <a:r>
              <a:rPr lang="en-US" dirty="0">
                <a:hlinkClick r:id="rId5" tooltip="Electrical engineering"/>
              </a:rPr>
              <a:t>electrical engineer</a:t>
            </a:r>
            <a:r>
              <a:rPr lang="en-US" dirty="0"/>
              <a:t>, </a:t>
            </a:r>
            <a:r>
              <a:rPr lang="en-US" dirty="0">
                <a:hlinkClick r:id="rId6" tooltip="Mathematician"/>
              </a:rPr>
              <a:t>mathematician</a:t>
            </a:r>
            <a:r>
              <a:rPr lang="en-US" dirty="0"/>
              <a:t>, and </a:t>
            </a:r>
            <a:r>
              <a:rPr lang="en-US" dirty="0">
                <a:hlinkClick r:id="rId7" tooltip="Physicist"/>
              </a:rPr>
              <a:t>physicist</a:t>
            </a:r>
            <a:r>
              <a:rPr lang="en-US" dirty="0"/>
              <a:t> who brought </a:t>
            </a:r>
            <a:r>
              <a:rPr lang="en-US" dirty="0">
                <a:hlinkClick r:id="rId8" tooltip="Complex numbers"/>
              </a:rPr>
              <a:t>complex numbers</a:t>
            </a:r>
            <a:r>
              <a:rPr lang="en-US" dirty="0"/>
              <a:t> to circuit analysis, invented a new technique for solving </a:t>
            </a:r>
            <a:r>
              <a:rPr lang="en-US" dirty="0">
                <a:hlinkClick r:id="rId9" tooltip="Differential equation"/>
              </a:rPr>
              <a:t>differential equations</a:t>
            </a:r>
            <a:r>
              <a:rPr lang="en-US" dirty="0"/>
              <a:t>, independently developed vector calculus, and rewrote </a:t>
            </a:r>
            <a:r>
              <a:rPr lang="en-US" dirty="0">
                <a:hlinkClick r:id="rId10" tooltip="Maxwell's equations"/>
              </a:rPr>
              <a:t>Maxwell's equations</a:t>
            </a:r>
            <a:r>
              <a:rPr lang="en-US" dirty="0"/>
              <a:t> in the form commonly used today. He significantly shaped the way Maxwell's equations are understood and applied in the decades following Maxwell's death. His formulation of the </a:t>
            </a:r>
            <a:r>
              <a:rPr lang="en-US" dirty="0">
                <a:hlinkClick r:id="rId11" tooltip="Telegrapher's equations"/>
              </a:rPr>
              <a:t>telegrapher's equations</a:t>
            </a:r>
            <a:r>
              <a:rPr lang="en-US" dirty="0"/>
              <a:t> became commercially important during his own lifetime, after their significance went unremarked for a long while, as few others were versed at the time in his novel methodology.</a:t>
            </a:r>
            <a:r>
              <a:rPr lang="en-US" baseline="30000" dirty="0">
                <a:hlinkClick r:id="rId12"/>
              </a:rPr>
              <a:t>[2]</a:t>
            </a:r>
            <a:r>
              <a:rPr lang="en-US" dirty="0"/>
              <a:t>Although at odds with the scientific establishment for most of his life, Heaviside changed the face of telecommunications, mathematics, and science.</a:t>
            </a:r>
            <a:r>
              <a:rPr lang="en-US" baseline="30000" dirty="0">
                <a:hlinkClick r:id="rId12"/>
              </a:rPr>
              <a:t>[2]</a:t>
            </a:r>
            <a:endParaRPr lang="en-TW" dirty="0"/>
          </a:p>
        </p:txBody>
      </p:sp>
      <p:sp>
        <p:nvSpPr>
          <p:cNvPr id="7" name="TextBox 6">
            <a:extLst>
              <a:ext uri="{FF2B5EF4-FFF2-40B4-BE49-F238E27FC236}">
                <a16:creationId xmlns:a16="http://schemas.microsoft.com/office/drawing/2014/main" id="{9E10A7EA-4ACD-D647-AF78-6D112BD74B94}"/>
              </a:ext>
            </a:extLst>
          </p:cNvPr>
          <p:cNvSpPr txBox="1"/>
          <p:nvPr/>
        </p:nvSpPr>
        <p:spPr>
          <a:xfrm>
            <a:off x="2934020" y="4436865"/>
            <a:ext cx="2780980" cy="261610"/>
          </a:xfrm>
          <a:prstGeom prst="rect">
            <a:avLst/>
          </a:prstGeom>
          <a:noFill/>
        </p:spPr>
        <p:txBody>
          <a:bodyPr wrap="square" rtlCol="0">
            <a:spAutoFit/>
          </a:bodyPr>
          <a:lstStyle/>
          <a:p>
            <a:r>
              <a:rPr lang="en-TW" sz="1100" dirty="0"/>
              <a:t> Text and Image</a:t>
            </a:r>
            <a:r>
              <a:rPr lang="zh-CN" altLang="en-US" sz="1100" dirty="0"/>
              <a:t> </a:t>
            </a:r>
            <a:r>
              <a:rPr lang="en-US" altLang="zh-CN" sz="1100" dirty="0"/>
              <a:t>source</a:t>
            </a:r>
            <a:r>
              <a:rPr lang="zh-CN" altLang="en-US" sz="1100" dirty="0"/>
              <a:t>： </a:t>
            </a:r>
            <a:r>
              <a:rPr lang="en-US" altLang="zh-CN" sz="1100" dirty="0">
                <a:hlinkClick r:id="rId13"/>
              </a:rPr>
              <a:t>Wikipedia.org</a:t>
            </a:r>
            <a:endParaRPr lang="en-TW" sz="1100" dirty="0"/>
          </a:p>
        </p:txBody>
      </p:sp>
      <p:pic>
        <p:nvPicPr>
          <p:cNvPr id="3" name="Picture 2">
            <a:hlinkClick r:id="rId13"/>
            <a:extLst>
              <a:ext uri="{FF2B5EF4-FFF2-40B4-BE49-F238E27FC236}">
                <a16:creationId xmlns:a16="http://schemas.microsoft.com/office/drawing/2014/main" id="{B9C7615F-F171-7B42-A0E4-3FD886FD4FF3}"/>
              </a:ext>
            </a:extLst>
          </p:cNvPr>
          <p:cNvPicPr>
            <a:picLocks noChangeAspect="1"/>
          </p:cNvPicPr>
          <p:nvPr/>
        </p:nvPicPr>
        <p:blipFill>
          <a:blip r:embed="rId14"/>
          <a:stretch>
            <a:fillRect/>
          </a:stretch>
        </p:blipFill>
        <p:spPr>
          <a:xfrm>
            <a:off x="6356839" y="1072781"/>
            <a:ext cx="1872761" cy="2877242"/>
          </a:xfrm>
          <a:prstGeom prst="rect">
            <a:avLst/>
          </a:prstGeom>
        </p:spPr>
      </p:pic>
    </p:spTree>
    <p:extLst>
      <p:ext uri="{BB962C8B-B14F-4D97-AF65-F5344CB8AC3E}">
        <p14:creationId xmlns:p14="http://schemas.microsoft.com/office/powerpoint/2010/main" val="991000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pic>
        <p:nvPicPr>
          <p:cNvPr id="2" name="Picture 1">
            <a:extLst>
              <a:ext uri="{FF2B5EF4-FFF2-40B4-BE49-F238E27FC236}">
                <a16:creationId xmlns:a16="http://schemas.microsoft.com/office/drawing/2014/main" id="{4FF34986-E2C9-6045-B13F-9F5F86F142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26998" y="1354532"/>
            <a:ext cx="2690307" cy="1698030"/>
          </a:xfrm>
          <a:prstGeom prst="rect">
            <a:avLst/>
          </a:prstGeom>
        </p:spPr>
      </p:pic>
      <p:pic>
        <p:nvPicPr>
          <p:cNvPr id="1026" name="Picture 2" descr="A Galois connection between powersets">
            <a:hlinkClick r:id="rId3"/>
            <a:extLst>
              <a:ext uri="{FF2B5EF4-FFF2-40B4-BE49-F238E27FC236}">
                <a16:creationId xmlns:a16="http://schemas.microsoft.com/office/drawing/2014/main" id="{56BE2586-B98A-6540-BA87-46E7404C26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4664" y="3096333"/>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3"/>
            <a:extLst>
              <a:ext uri="{FF2B5EF4-FFF2-40B4-BE49-F238E27FC236}">
                <a16:creationId xmlns:a16="http://schemas.microsoft.com/office/drawing/2014/main" id="{AC2C321B-3D2F-7948-B677-71511A5EDD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3127" y="3389370"/>
            <a:ext cx="3138854" cy="1234422"/>
          </a:xfrm>
          <a:prstGeom prst="rect">
            <a:avLst/>
          </a:prstGeom>
        </p:spPr>
      </p:pic>
      <p:sp>
        <p:nvSpPr>
          <p:cNvPr id="6" name="TextBox 5">
            <a:extLst>
              <a:ext uri="{FF2B5EF4-FFF2-40B4-BE49-F238E27FC236}">
                <a16:creationId xmlns:a16="http://schemas.microsoft.com/office/drawing/2014/main" id="{EA74CE74-785F-164E-9570-D56BC8C2C8B4}"/>
              </a:ext>
            </a:extLst>
          </p:cNvPr>
          <p:cNvSpPr txBox="1"/>
          <p:nvPr/>
        </p:nvSpPr>
        <p:spPr>
          <a:xfrm>
            <a:off x="311700" y="3852692"/>
            <a:ext cx="2605200" cy="307777"/>
          </a:xfrm>
          <a:prstGeom prst="rect">
            <a:avLst/>
          </a:prstGeom>
          <a:noFill/>
        </p:spPr>
        <p:txBody>
          <a:bodyPr wrap="none" rtlCol="0">
            <a:spAutoFit/>
          </a:bodyPr>
          <a:lstStyle/>
          <a:p>
            <a:r>
              <a:rPr lang="en-US" dirty="0"/>
              <a:t>(</a:t>
            </a:r>
            <a:r>
              <a:rPr lang="en-US" i="1" dirty="0"/>
              <a:t>f</a:t>
            </a:r>
            <a:r>
              <a:rPr lang="en-US" dirty="0"/>
              <a:t> (</a:t>
            </a:r>
            <a:r>
              <a:rPr lang="en-US" i="1" dirty="0"/>
              <a:t>a</a:t>
            </a:r>
            <a:r>
              <a:rPr lang="en-US" dirty="0"/>
              <a:t>)  ⊆  </a:t>
            </a:r>
            <a:r>
              <a:rPr lang="en-US" i="1" dirty="0"/>
              <a:t>b</a:t>
            </a:r>
            <a:r>
              <a:rPr lang="en-US" dirty="0"/>
              <a:t>)    ⇔    (</a:t>
            </a:r>
            <a:r>
              <a:rPr lang="en-US" i="1" dirty="0"/>
              <a:t>g</a:t>
            </a:r>
            <a:r>
              <a:rPr lang="en-US" dirty="0"/>
              <a:t>  (</a:t>
            </a:r>
            <a:r>
              <a:rPr lang="en-US" i="1" dirty="0"/>
              <a:t>b</a:t>
            </a:r>
            <a:r>
              <a:rPr lang="en-US" dirty="0"/>
              <a:t>)  ⊇  </a:t>
            </a:r>
            <a:r>
              <a:rPr lang="en-US" i="1" dirty="0"/>
              <a:t>a</a:t>
            </a:r>
            <a:r>
              <a:rPr lang="en-US" dirty="0"/>
              <a:t>)</a:t>
            </a:r>
            <a:endParaRPr lang="en-TW" dirty="0"/>
          </a:p>
        </p:txBody>
      </p:sp>
    </p:spTree>
    <p:extLst>
      <p:ext uri="{BB962C8B-B14F-4D97-AF65-F5344CB8AC3E}">
        <p14:creationId xmlns:p14="http://schemas.microsoft.com/office/powerpoint/2010/main" val="1077868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All Computation (decisions) are approximations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1026" name="Picture 2" descr="A Galois connection between powersets">
            <a:hlinkClick r:id="rId2"/>
            <a:extLst>
              <a:ext uri="{FF2B5EF4-FFF2-40B4-BE49-F238E27FC236}">
                <a16:creationId xmlns:a16="http://schemas.microsoft.com/office/drawing/2014/main" id="{56BE2586-B98A-6540-BA87-46E7404C26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16900" y="1017725"/>
            <a:ext cx="2794977" cy="1676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89DB99-09AA-D84C-BC85-455B73589187}"/>
              </a:ext>
            </a:extLst>
          </p:cNvPr>
          <p:cNvPicPr>
            <a:picLocks noChangeAspect="1"/>
          </p:cNvPicPr>
          <p:nvPr/>
        </p:nvPicPr>
        <p:blipFill>
          <a:blip r:embed="rId4"/>
          <a:stretch>
            <a:fillRect/>
          </a:stretch>
        </p:blipFill>
        <p:spPr>
          <a:xfrm>
            <a:off x="2139599" y="2852505"/>
            <a:ext cx="4349578" cy="2107336"/>
          </a:xfrm>
          <a:prstGeom prst="rect">
            <a:avLst/>
          </a:prstGeom>
        </p:spPr>
      </p:pic>
    </p:spTree>
    <p:extLst>
      <p:ext uri="{BB962C8B-B14F-4D97-AF65-F5344CB8AC3E}">
        <p14:creationId xmlns:p14="http://schemas.microsoft.com/office/powerpoint/2010/main" val="3190907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762833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71712" y="1370507"/>
            <a:ext cx="4045200" cy="9996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612671"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731300" y="1489396"/>
            <a:ext cx="4045200" cy="761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097787" y="540628"/>
            <a:ext cx="7376983" cy="3809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3600" dirty="0">
                <a:solidFill>
                  <a:schemeClr val="tx1"/>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4572000" y="29393"/>
            <a:ext cx="3027405" cy="1263405"/>
          </a:xfrm>
          <a:prstGeom prst="rect">
            <a:avLst/>
          </a:prstGeom>
        </p:spPr>
      </p:pic>
    </p:spTree>
    <p:extLst>
      <p:ext uri="{BB962C8B-B14F-4D97-AF65-F5344CB8AC3E}">
        <p14:creationId xmlns:p14="http://schemas.microsoft.com/office/powerpoint/2010/main" val="2899222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16809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140476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What I learned this weekend?</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a:stretch>
            <a:fillRect/>
          </a:stretch>
        </p:blipFill>
        <p:spPr>
          <a:xfrm>
            <a:off x="1621740" y="841041"/>
            <a:ext cx="5900519" cy="3822176"/>
          </a:xfrm>
          <a:prstGeom prst="rect">
            <a:avLst/>
          </a:prstGeom>
        </p:spPr>
      </p:pic>
      <p:sp>
        <p:nvSpPr>
          <p:cNvPr id="3" name="TextBox 2">
            <a:extLst>
              <a:ext uri="{FF2B5EF4-FFF2-40B4-BE49-F238E27FC236}">
                <a16:creationId xmlns:a16="http://schemas.microsoft.com/office/drawing/2014/main" id="{F155F860-9085-1347-934E-9C61D473A043}"/>
              </a:ext>
            </a:extLst>
          </p:cNvPr>
          <p:cNvSpPr txBox="1"/>
          <p:nvPr/>
        </p:nvSpPr>
        <p:spPr>
          <a:xfrm>
            <a:off x="2653845" y="4749040"/>
            <a:ext cx="3836307" cy="307777"/>
          </a:xfrm>
          <a:prstGeom prst="rect">
            <a:avLst/>
          </a:prstGeom>
          <a:noFill/>
        </p:spPr>
        <p:txBody>
          <a:bodyPr wrap="none" rtlCol="0">
            <a:spAutoFit/>
          </a:bodyPr>
          <a:lstStyle/>
          <a:p>
            <a:r>
              <a:rPr lang="en-TW" dirty="0"/>
              <a:t>A possible candidate for “Enlightened” metrics</a:t>
            </a:r>
          </a:p>
        </p:txBody>
      </p:sp>
    </p:spTree>
    <p:extLst>
      <p:ext uri="{BB962C8B-B14F-4D97-AF65-F5344CB8AC3E}">
        <p14:creationId xmlns:p14="http://schemas.microsoft.com/office/powerpoint/2010/main" val="539387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3395580" y="1332625"/>
            <a:ext cx="5076878" cy="3250314"/>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1542" y="1332625"/>
            <a:ext cx="2152832" cy="325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553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35584" y="963823"/>
            <a:ext cx="6472833" cy="4179677"/>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08417" y="875875"/>
            <a:ext cx="1048716" cy="1485476"/>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7624888" y="2571750"/>
            <a:ext cx="1415773" cy="900246"/>
          </a:xfrm>
          <a:prstGeom prst="rect">
            <a:avLst/>
          </a:prstGeom>
          <a:noFill/>
        </p:spPr>
        <p:txBody>
          <a:bodyPr wrap="none" rtlCol="0">
            <a:spAutoFit/>
          </a:bodyPr>
          <a:lstStyle/>
          <a:p>
            <a:pPr algn="ctr"/>
            <a:r>
              <a:rPr lang="en-CN" sz="1050" dirty="0"/>
              <a:t>The International</a:t>
            </a:r>
          </a:p>
          <a:p>
            <a:pPr algn="ctr"/>
            <a:r>
              <a:rPr lang="en-CN" sz="1050" dirty="0"/>
              <a:t>Integrated Reporting</a:t>
            </a:r>
          </a:p>
          <a:p>
            <a:pPr algn="ctr"/>
            <a:r>
              <a:rPr lang="en-CN" sz="1050" dirty="0"/>
              <a:t>Framework</a:t>
            </a:r>
          </a:p>
          <a:p>
            <a:pPr algn="ctr"/>
            <a:endParaRPr lang="en-CN" sz="1050" dirty="0"/>
          </a:p>
          <a:p>
            <a:pPr algn="ctr"/>
            <a:r>
              <a:rPr lang="en-CN" sz="1050" dirty="0"/>
              <a:t>Dec. 2013</a:t>
            </a:r>
          </a:p>
        </p:txBody>
      </p:sp>
    </p:spTree>
    <p:extLst>
      <p:ext uri="{BB962C8B-B14F-4D97-AF65-F5344CB8AC3E}">
        <p14:creationId xmlns:p14="http://schemas.microsoft.com/office/powerpoint/2010/main" val="768428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457200" y="205979"/>
            <a:ext cx="8229600" cy="857250"/>
          </a:xfrm>
        </p:spPr>
        <p:txBody>
          <a:bodyPr>
            <a:normAutofit/>
          </a:bodyPr>
          <a:lstStyle/>
          <a:p>
            <a:r>
              <a:rPr lang="en-US" dirty="0">
                <a:latin typeface="Arial" panose="020B0604020202020204" pitchFamily="34" charset="0"/>
                <a:cs typeface="Arial" panose="020B0604020202020204" pitchFamily="34" charset="0"/>
              </a:rPr>
              <a:t>Saunders Mac Lane</a:t>
            </a:r>
            <a:r>
              <a:rPr lang="en-CN">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Founder of Category Theory</a:t>
            </a:r>
            <a:endParaRPr lang="en-CN"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C99D4D-291B-BE49-AA4C-516E9029FCDB}"/>
              </a:ext>
            </a:extLst>
          </p:cNvPr>
          <p:cNvSpPr txBox="1"/>
          <p:nvPr/>
        </p:nvSpPr>
        <p:spPr>
          <a:xfrm>
            <a:off x="6203982" y="4300415"/>
            <a:ext cx="2162772" cy="253916"/>
          </a:xfrm>
          <a:prstGeom prst="rect">
            <a:avLst/>
          </a:prstGeom>
          <a:noFill/>
        </p:spPr>
        <p:txBody>
          <a:bodyPr wrap="none" rtlCol="0">
            <a:spAutoFit/>
          </a:bodyPr>
          <a:lstStyle/>
          <a:p>
            <a:r>
              <a:rPr lang="en-US" sz="1050" b="1" dirty="0"/>
              <a:t>Saunders Mac Lane</a:t>
            </a:r>
            <a:r>
              <a:rPr lang="en-US" sz="1050" dirty="0"/>
              <a:t> (</a:t>
            </a:r>
            <a:r>
              <a:rPr lang="en-US" sz="1050" dirty="0">
                <a:hlinkClick r:id="rId2"/>
              </a:rPr>
              <a:t>Wikipedia</a:t>
            </a:r>
            <a:r>
              <a:rPr lang="en-US" sz="1050" dirty="0"/>
              <a:t>)</a:t>
            </a:r>
          </a:p>
        </p:txBody>
      </p:sp>
      <p:pic>
        <p:nvPicPr>
          <p:cNvPr id="3" name="Picture 2">
            <a:hlinkClick r:id="rId2"/>
            <a:extLst>
              <a:ext uri="{FF2B5EF4-FFF2-40B4-BE49-F238E27FC236}">
                <a16:creationId xmlns:a16="http://schemas.microsoft.com/office/drawing/2014/main" id="{395B0E69-C0BB-3F41-9901-FCC7787F4AA0}"/>
              </a:ext>
            </a:extLst>
          </p:cNvPr>
          <p:cNvPicPr>
            <a:picLocks noChangeAspect="1"/>
          </p:cNvPicPr>
          <p:nvPr/>
        </p:nvPicPr>
        <p:blipFill>
          <a:blip r:embed="rId3"/>
          <a:stretch>
            <a:fillRect/>
          </a:stretch>
        </p:blipFill>
        <p:spPr>
          <a:xfrm>
            <a:off x="6015040" y="975946"/>
            <a:ext cx="2351714" cy="3324469"/>
          </a:xfrm>
          <a:prstGeom prst="rect">
            <a:avLst/>
          </a:prstGeom>
        </p:spPr>
      </p:pic>
      <p:pic>
        <p:nvPicPr>
          <p:cNvPr id="9" name="Picture 8">
            <a:extLst>
              <a:ext uri="{FF2B5EF4-FFF2-40B4-BE49-F238E27FC236}">
                <a16:creationId xmlns:a16="http://schemas.microsoft.com/office/drawing/2014/main" id="{F391AD07-4678-7046-A2EB-D1072028181B}"/>
              </a:ext>
            </a:extLst>
          </p:cNvPr>
          <p:cNvPicPr>
            <a:picLocks noChangeAspect="1"/>
          </p:cNvPicPr>
          <p:nvPr/>
        </p:nvPicPr>
        <p:blipFill>
          <a:blip r:embed="rId4"/>
          <a:stretch>
            <a:fillRect/>
          </a:stretch>
        </p:blipFill>
        <p:spPr>
          <a:xfrm>
            <a:off x="429114" y="833755"/>
            <a:ext cx="2699847" cy="4060746"/>
          </a:xfrm>
          <a:prstGeom prst="rect">
            <a:avLst/>
          </a:prstGeom>
        </p:spPr>
      </p:pic>
      <p:sp>
        <p:nvSpPr>
          <p:cNvPr id="11" name="TextBox 10">
            <a:extLst>
              <a:ext uri="{FF2B5EF4-FFF2-40B4-BE49-F238E27FC236}">
                <a16:creationId xmlns:a16="http://schemas.microsoft.com/office/drawing/2014/main" id="{56644E6C-5204-2F4A-9B7B-50A3EFB2A370}"/>
              </a:ext>
            </a:extLst>
          </p:cNvPr>
          <p:cNvSpPr txBox="1"/>
          <p:nvPr/>
        </p:nvSpPr>
        <p:spPr>
          <a:xfrm>
            <a:off x="3317903" y="1109801"/>
            <a:ext cx="2436571" cy="3508653"/>
          </a:xfrm>
          <a:prstGeom prst="rect">
            <a:avLst/>
          </a:prstGeom>
          <a:noFill/>
        </p:spPr>
        <p:txBody>
          <a:bodyPr wrap="square" rtlCol="0">
            <a:spAutoFit/>
          </a:bodyPr>
          <a:lstStyle/>
          <a:p>
            <a:pPr marL="342900" indent="-342900">
              <a:buFont typeface="+mj-lt"/>
              <a:buAutoNum type="arabicPeriod"/>
            </a:pPr>
            <a:r>
              <a:rPr lang="en-US" sz="1200" dirty="0"/>
              <a:t>Categories, Functors and Natural Transformation. </a:t>
            </a:r>
          </a:p>
          <a:p>
            <a:pPr marL="342900" indent="-342900">
              <a:buFont typeface="+mj-lt"/>
              <a:buAutoNum type="arabicPeriod"/>
            </a:pPr>
            <a:r>
              <a:rPr lang="en-US" sz="1200" dirty="0"/>
              <a:t>Constructions on Categories. </a:t>
            </a:r>
          </a:p>
          <a:p>
            <a:pPr marL="342900" indent="-342900">
              <a:buFont typeface="+mj-lt"/>
              <a:buAutoNum type="arabicPeriod"/>
            </a:pPr>
            <a:r>
              <a:rPr lang="en-US" sz="1200" b="1" dirty="0">
                <a:solidFill>
                  <a:srgbClr val="FF0000"/>
                </a:solidFill>
              </a:rPr>
              <a:t>Universals</a:t>
            </a:r>
            <a:r>
              <a:rPr lang="en-US" sz="1200" dirty="0"/>
              <a:t> and Limits. </a:t>
            </a:r>
          </a:p>
          <a:p>
            <a:pPr marL="342900" indent="-342900">
              <a:buFont typeface="+mj-lt"/>
              <a:buAutoNum type="arabicPeriod"/>
            </a:pPr>
            <a:r>
              <a:rPr lang="en-US" sz="1200" dirty="0"/>
              <a:t>Adjoints. </a:t>
            </a:r>
          </a:p>
          <a:p>
            <a:pPr marL="342900" indent="-342900">
              <a:buFont typeface="+mj-lt"/>
              <a:buAutoNum type="arabicPeriod"/>
            </a:pPr>
            <a:r>
              <a:rPr lang="en-US" sz="1200" dirty="0"/>
              <a:t>Limits. </a:t>
            </a:r>
          </a:p>
          <a:p>
            <a:pPr marL="342900" indent="-342900">
              <a:buFont typeface="+mj-lt"/>
              <a:buAutoNum type="arabicPeriod"/>
            </a:pPr>
            <a:r>
              <a:rPr lang="en-US" sz="1200" b="1" i="1" dirty="0">
                <a:solidFill>
                  <a:srgbClr val="FF0000"/>
                </a:solidFill>
              </a:rPr>
              <a:t>Monads</a:t>
            </a:r>
            <a:r>
              <a:rPr lang="en-US" sz="1200" dirty="0"/>
              <a:t> and Algebras. </a:t>
            </a:r>
          </a:p>
          <a:p>
            <a:pPr marL="342900" indent="-342900">
              <a:buFont typeface="+mj-lt"/>
              <a:buAutoNum type="arabicPeriod"/>
            </a:pPr>
            <a:r>
              <a:rPr lang="en-US" sz="1200" dirty="0"/>
              <a:t>Monoids. </a:t>
            </a:r>
          </a:p>
          <a:p>
            <a:pPr marL="342900" indent="-342900">
              <a:buFont typeface="+mj-lt"/>
              <a:buAutoNum type="arabicPeriod"/>
            </a:pPr>
            <a:r>
              <a:rPr lang="en-US" sz="1200" dirty="0"/>
              <a:t>Abelian Categories. </a:t>
            </a:r>
          </a:p>
          <a:p>
            <a:pPr marL="342900" indent="-342900">
              <a:buFont typeface="+mj-lt"/>
              <a:buAutoNum type="arabicPeriod"/>
            </a:pPr>
            <a:r>
              <a:rPr lang="en-US" sz="1200" dirty="0"/>
              <a:t>Special Limits. </a:t>
            </a:r>
          </a:p>
          <a:p>
            <a:pPr marL="342900" indent="-342900">
              <a:buFont typeface="+mj-lt"/>
              <a:buAutoNum type="arabicPeriod"/>
            </a:pPr>
            <a:r>
              <a:rPr lang="en-US" sz="1200" b="1" i="1" dirty="0">
                <a:solidFill>
                  <a:srgbClr val="FF0000"/>
                </a:solidFill>
              </a:rPr>
              <a:t>Kan Extensions</a:t>
            </a:r>
            <a:r>
              <a:rPr lang="en-US" sz="1200" dirty="0"/>
              <a:t>. </a:t>
            </a:r>
          </a:p>
          <a:p>
            <a:pPr marL="342900" indent="-342900">
              <a:buFont typeface="+mj-lt"/>
              <a:buAutoNum type="arabicPeriod"/>
            </a:pPr>
            <a:r>
              <a:rPr lang="en-US" sz="1200" dirty="0"/>
              <a:t>Symmetry and Braiding in Monoidal Categories. </a:t>
            </a:r>
          </a:p>
          <a:p>
            <a:pPr marL="342900" indent="-342900">
              <a:buFont typeface="+mj-lt"/>
              <a:buAutoNum type="arabicPeriod"/>
            </a:pPr>
            <a:r>
              <a:rPr lang="en-US" sz="1200" dirty="0"/>
              <a:t>Structures in Categories. </a:t>
            </a:r>
          </a:p>
          <a:p>
            <a:endParaRPr lang="en-US" sz="1200" dirty="0"/>
          </a:p>
          <a:p>
            <a:r>
              <a:rPr lang="en-US" sz="1200" dirty="0"/>
              <a:t>Tables of Categories. Bibliography.</a:t>
            </a:r>
            <a:endParaRPr lang="en-TW" sz="1200" dirty="0"/>
          </a:p>
        </p:txBody>
      </p:sp>
    </p:spTree>
    <p:extLst>
      <p:ext uri="{BB962C8B-B14F-4D97-AF65-F5344CB8AC3E}">
        <p14:creationId xmlns:p14="http://schemas.microsoft.com/office/powerpoint/2010/main" val="2294929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457200" y="205979"/>
            <a:ext cx="8229600" cy="857250"/>
          </a:xfrm>
        </p:spPr>
        <p:txBody>
          <a:bodyPr>
            <a:normAutofit/>
          </a:bodyPr>
          <a:lstStyle/>
          <a:p>
            <a:pPr algn="ctr"/>
            <a:r>
              <a:rPr lang="en-US" dirty="0">
                <a:latin typeface="Arial" panose="020B0604020202020204" pitchFamily="34" charset="0"/>
                <a:cs typeface="Arial" panose="020B0604020202020204" pitchFamily="34" charset="0"/>
              </a:rPr>
              <a:t>It is all in the Names</a:t>
            </a:r>
            <a:endParaRPr lang="en-CN" dirty="0">
              <a:solidFill>
                <a:srgbClr val="FF0000"/>
              </a:solidFill>
              <a:latin typeface="Arial" panose="020B0604020202020204" pitchFamily="34" charset="0"/>
              <a:cs typeface="Arial" panose="020B0604020202020204" pitchFamily="34" charset="0"/>
            </a:endParaRPr>
          </a:p>
        </p:txBody>
      </p:sp>
      <p:pic>
        <p:nvPicPr>
          <p:cNvPr id="7" name="Picture 6">
            <a:hlinkClick r:id="rId2"/>
            <a:extLst>
              <a:ext uri="{FF2B5EF4-FFF2-40B4-BE49-F238E27FC236}">
                <a16:creationId xmlns:a16="http://schemas.microsoft.com/office/drawing/2014/main" id="{E3A800E8-DDE3-E74F-ADA4-7887A76C85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4376" y="1825727"/>
            <a:ext cx="5407579" cy="2544743"/>
          </a:xfrm>
          <a:prstGeom prst="rect">
            <a:avLst/>
          </a:prstGeom>
        </p:spPr>
      </p:pic>
      <p:pic>
        <p:nvPicPr>
          <p:cNvPr id="8" name="Picture 7">
            <a:extLst>
              <a:ext uri="{FF2B5EF4-FFF2-40B4-BE49-F238E27FC236}">
                <a16:creationId xmlns:a16="http://schemas.microsoft.com/office/drawing/2014/main" id="{90605316-0655-5F4B-A7E8-4A4341C7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141" y="1390173"/>
            <a:ext cx="2162772" cy="3415852"/>
          </a:xfrm>
          <a:prstGeom prst="rect">
            <a:avLst/>
          </a:prstGeom>
        </p:spPr>
      </p:pic>
    </p:spTree>
    <p:extLst>
      <p:ext uri="{BB962C8B-B14F-4D97-AF65-F5344CB8AC3E}">
        <p14:creationId xmlns:p14="http://schemas.microsoft.com/office/powerpoint/2010/main" val="466046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Cybernetics is governing our Cognitive Foundation</a:t>
            </a:r>
            <a:endParaRPr dirty="0"/>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2" name="Picture 1">
            <a:hlinkClick r:id="rId2"/>
            <a:extLst>
              <a:ext uri="{FF2B5EF4-FFF2-40B4-BE49-F238E27FC236}">
                <a16:creationId xmlns:a16="http://schemas.microsoft.com/office/drawing/2014/main" id="{E4472FCC-BB78-1942-9732-B3F4B49C0412}"/>
              </a:ext>
            </a:extLst>
          </p:cNvPr>
          <p:cNvPicPr>
            <a:picLocks noChangeAspect="1"/>
          </p:cNvPicPr>
          <p:nvPr/>
        </p:nvPicPr>
        <p:blipFill>
          <a:blip r:embed="rId3"/>
          <a:stretch>
            <a:fillRect/>
          </a:stretch>
        </p:blipFill>
        <p:spPr>
          <a:xfrm>
            <a:off x="1495093" y="873792"/>
            <a:ext cx="6153811" cy="4137016"/>
          </a:xfrm>
          <a:prstGeom prst="rect">
            <a:avLst/>
          </a:prstGeom>
        </p:spPr>
      </p:pic>
    </p:spTree>
    <p:extLst>
      <p:ext uri="{BB962C8B-B14F-4D97-AF65-F5344CB8AC3E}">
        <p14:creationId xmlns:p14="http://schemas.microsoft.com/office/powerpoint/2010/main" val="4205191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3729675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en-US" altLang="zh-CN" sz="3300" spc="225" dirty="0">
                <a:ea typeface="华文新魏" panose="02010800040101010101" pitchFamily="2" charset="-122"/>
                <a:cs typeface="Adobe 繁黑體 Std B"/>
              </a:rPr>
              <a:t>The arrow diagram in Cyberspace</a:t>
            </a:r>
            <a:endParaRPr lang="zh-CN" altLang="en-US" sz="3300" spc="225" dirty="0">
              <a:ea typeface="华文新魏" panose="02010800040101010101" pitchFamily="2" charset="-122"/>
              <a:cs typeface="Adobe 繁黑體 Std B"/>
            </a:endParaRPr>
          </a:p>
        </p:txBody>
      </p:sp>
      <p:sp>
        <p:nvSpPr>
          <p:cNvPr id="4" name="Up Arrow 3"/>
          <p:cNvSpPr/>
          <p:nvPr/>
        </p:nvSpPr>
        <p:spPr>
          <a:xfrm>
            <a:off x="4954218" y="1332687"/>
            <a:ext cx="1325296"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350" b="1" kern="1200" dirty="0">
                <a:solidFill>
                  <a:schemeClr val="tx1"/>
                </a:solidFill>
                <a:latin typeface="Weibei SC" panose="03000800000000000000" pitchFamily="66" charset="-128"/>
                <a:ea typeface="宋体" panose="02010600030101010101" pitchFamily="2" charset="-122"/>
              </a:rPr>
              <a:t>Far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rgbClr val="FF0000"/>
                </a:solidFill>
                <a:latin typeface="Weibei SC" panose="03000800000000000000" pitchFamily="66" charset="-128"/>
                <a:ea typeface="Weibei SC" panose="03000800000000000000" pitchFamily="66" charset="-128"/>
              </a:rPr>
              <a:t>Space</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en-US" altLang="zh-CN" sz="1350" b="1" kern="1200" dirty="0">
                <a:solidFill>
                  <a:schemeClr val="tx1"/>
                </a:solidFill>
                <a:latin typeface="+mn-ea"/>
              </a:rPr>
              <a:t>Near</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en-US" altLang="zh-CN" sz="1050" b="1" dirty="0">
                <a:solidFill>
                  <a:schemeClr val="tx1"/>
                </a:solidFill>
                <a:latin typeface="+mn-ea"/>
                <a:cs typeface="+mn-ea"/>
              </a:rPr>
              <a:t>Before</a:t>
            </a:r>
            <a:r>
              <a:rPr lang="en-US" sz="1350" b="1" kern="1200" dirty="0">
                <a:solidFill>
                  <a:srgbClr val="FF0000"/>
                </a:solidFill>
                <a:latin typeface="+mn-ea"/>
                <a:cs typeface="+mn-ea"/>
              </a:rPr>
              <a:t>                                     </a:t>
            </a:r>
            <a:r>
              <a:rPr lang="en-US" altLang="zh-CN" sz="1350" b="1" kern="1200" dirty="0">
                <a:solidFill>
                  <a:srgbClr val="FF0000"/>
                </a:solidFill>
                <a:latin typeface="+mn-ea"/>
                <a:cs typeface="+mn-ea"/>
              </a:rPr>
              <a:t>Time                   </a:t>
            </a:r>
            <a:r>
              <a:rPr lang="en-US" altLang="zh-CN" sz="1350" b="1" kern="1200" dirty="0">
                <a:solidFill>
                  <a:schemeClr val="tx1"/>
                </a:solidFill>
                <a:latin typeface="+mn-ea"/>
                <a:cs typeface="+mn-ea"/>
              </a:rPr>
              <a:t>After</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390979" y="4867026"/>
            <a:ext cx="2690204" cy="219291"/>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13" name="Picture 12">
            <a:extLst>
              <a:ext uri="{FF2B5EF4-FFF2-40B4-BE49-F238E27FC236}">
                <a16:creationId xmlns:a16="http://schemas.microsoft.com/office/drawing/2014/main" id="{499CE48F-9F0C-4047-BC91-E090A65EFB5F}"/>
              </a:ext>
            </a:extLst>
          </p:cNvPr>
          <p:cNvPicPr>
            <a:picLocks noChangeAspect="1"/>
          </p:cNvPicPr>
          <p:nvPr/>
        </p:nvPicPr>
        <p:blipFill>
          <a:blip r:embed="rId4"/>
          <a:stretch>
            <a:fillRect/>
          </a:stretch>
        </p:blipFill>
        <p:spPr>
          <a:xfrm>
            <a:off x="259005" y="1745415"/>
            <a:ext cx="1748513" cy="2649262"/>
          </a:xfrm>
          <a:prstGeom prst="rect">
            <a:avLst/>
          </a:prstGeom>
        </p:spPr>
      </p:pic>
      <p:pic>
        <p:nvPicPr>
          <p:cNvPr id="14" name="Picture 2">
            <a:extLst>
              <a:ext uri="{FF2B5EF4-FFF2-40B4-BE49-F238E27FC236}">
                <a16:creationId xmlns:a16="http://schemas.microsoft.com/office/drawing/2014/main" id="{767F2AFD-4050-9B40-8AFE-95055BB5875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97727" y="852586"/>
            <a:ext cx="1487252" cy="429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06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The version that includes modern </a:t>
            </a:r>
            <a:r>
              <a:rPr lang="en-US" b="1" i="1" dirty="0"/>
              <a:t>cybernetic</a:t>
            </a:r>
            <a:r>
              <a:rPr lang="en-US" dirty="0"/>
              <a:t> tools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943705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155848" y="381685"/>
            <a:ext cx="8832300" cy="572700"/>
          </a:xfrm>
          <a:prstGeom prst="rect">
            <a:avLst/>
          </a:prstGeom>
        </p:spPr>
        <p:txBody>
          <a:bodyPr>
            <a:normAutofit fontScale="90000"/>
          </a:bodyPr>
          <a:lstStyle/>
          <a:p>
            <a:pPr algn="ctr"/>
            <a:r>
              <a:rPr lang="en-US" dirty="0">
                <a:solidFill>
                  <a:srgbClr val="FF0000"/>
                </a:solidFill>
              </a:rPr>
              <a:t>Kan Extension </a:t>
            </a:r>
            <a:r>
              <a:rPr lang="en-US" dirty="0">
                <a:solidFill>
                  <a:schemeClr val="tx1"/>
                </a:solidFill>
              </a:rPr>
              <a:t>helps achieve Soundness and Completeness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3682" y="1129826"/>
            <a:ext cx="1755821" cy="1304262"/>
          </a:xfrm>
          <a:prstGeom prst="rect">
            <a:avLst/>
          </a:prstGeom>
        </p:spPr>
      </p:pic>
      <p:pic>
        <p:nvPicPr>
          <p:cNvPr id="7" name="Picture 6">
            <a:hlinkClick r:id="rId5"/>
            <a:extLst>
              <a:ext uri="{FF2B5EF4-FFF2-40B4-BE49-F238E27FC236}">
                <a16:creationId xmlns:a16="http://schemas.microsoft.com/office/drawing/2014/main" id="{33B68D68-6583-2A44-BEBF-55E5AAB85C29}"/>
              </a:ext>
            </a:extLst>
          </p:cNvPr>
          <p:cNvPicPr>
            <a:picLocks noChangeAspect="1"/>
          </p:cNvPicPr>
          <p:nvPr/>
        </p:nvPicPr>
        <p:blipFill>
          <a:blip r:embed="rId6"/>
          <a:stretch>
            <a:fillRect/>
          </a:stretch>
        </p:blipFill>
        <p:spPr>
          <a:xfrm>
            <a:off x="2433804" y="1115352"/>
            <a:ext cx="4276389" cy="3223885"/>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2829375" y="4436865"/>
            <a:ext cx="3485249" cy="523220"/>
          </a:xfrm>
          <a:prstGeom prst="rect">
            <a:avLst/>
          </a:prstGeom>
          <a:noFill/>
        </p:spPr>
        <p:txBody>
          <a:bodyPr wrap="none" rtlCol="0">
            <a:spAutoFit/>
          </a:bodyPr>
          <a:lstStyle/>
          <a:p>
            <a:pPr algn="ctr"/>
            <a:r>
              <a:rPr lang="en-TW" dirty="0"/>
              <a:t>All these terms are equivalent…</a:t>
            </a:r>
          </a:p>
          <a:p>
            <a:pPr algn="ctr"/>
            <a:r>
              <a:rPr lang="en-US" dirty="0"/>
              <a:t>t</a:t>
            </a:r>
            <a:r>
              <a:rPr lang="en-TW" dirty="0"/>
              <a:t>hey can be refomulated into each other…</a:t>
            </a:r>
          </a:p>
        </p:txBody>
      </p:sp>
      <p:pic>
        <p:nvPicPr>
          <p:cNvPr id="9" name="Picture 8">
            <a:extLst>
              <a:ext uri="{FF2B5EF4-FFF2-40B4-BE49-F238E27FC236}">
                <a16:creationId xmlns:a16="http://schemas.microsoft.com/office/drawing/2014/main" id="{4E504AC8-9BA6-C941-996C-A85B87619C8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71350" y="1565931"/>
            <a:ext cx="1462551" cy="1865114"/>
          </a:xfrm>
          <a:prstGeom prst="rect">
            <a:avLst/>
          </a:prstGeom>
        </p:spPr>
      </p:pic>
    </p:spTree>
    <p:extLst>
      <p:ext uri="{BB962C8B-B14F-4D97-AF65-F5344CB8AC3E}">
        <p14:creationId xmlns:p14="http://schemas.microsoft.com/office/powerpoint/2010/main" val="3931053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cognitive foundation based on Unitary Computing System:</a:t>
            </a:r>
          </a:p>
          <a:p>
            <a:pPr lvl="1"/>
            <a:r>
              <a:rPr lang="en-US" dirty="0"/>
              <a:t>Easier to find isomorphism due to the compact Name Space</a:t>
            </a:r>
          </a:p>
          <a:p>
            <a:pPr lvl="1"/>
            <a:r>
              <a:rPr lang="en-US" dirty="0"/>
              <a:t>Kan Extension refers to Adjoint Function/Galois Connection/Approximation</a:t>
            </a:r>
          </a:p>
          <a:p>
            <a:pPr lvl="1"/>
            <a:r>
              <a:rPr lang="en-US" dirty="0"/>
              <a:t>Mathematical ideas named after human names shows that we are still belief in human</a:t>
            </a:r>
          </a:p>
          <a:p>
            <a:pPr lvl="1"/>
            <a:endParaRPr lang="en-US" dirty="0"/>
          </a:p>
          <a:p>
            <a:r>
              <a:rPr lang="en-US" dirty="0"/>
              <a:t>Cybernetics is being realized with tools such as Kubernetes:</a:t>
            </a:r>
          </a:p>
          <a:p>
            <a:pPr lvl="1"/>
            <a:r>
              <a:rPr lang="en-US" dirty="0"/>
              <a:t>Many people can operate large scale named objects from distributed locations.</a:t>
            </a:r>
          </a:p>
          <a:p>
            <a:pPr lvl="1"/>
            <a:r>
              <a:rPr lang="en-US" dirty="0"/>
              <a:t>A different model of governance/magic is lurking…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84675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What makes a metric system “sound and complete”?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96" y="1688521"/>
            <a:ext cx="3857407" cy="2498710"/>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88805" y="1264046"/>
            <a:ext cx="4564784" cy="32713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5001768" y="4663217"/>
            <a:ext cx="2920992" cy="307777"/>
          </a:xfrm>
          <a:prstGeom prst="rect">
            <a:avLst/>
          </a:prstGeom>
          <a:noFill/>
        </p:spPr>
        <p:txBody>
          <a:bodyPr wrap="none" rtlCol="0">
            <a:spAutoFit/>
          </a:bodyPr>
          <a:lstStyle/>
          <a:p>
            <a:r>
              <a:rPr lang="en-US" dirty="0"/>
              <a:t>Image source: by </a:t>
            </a:r>
            <a:r>
              <a:rPr lang="en-US" dirty="0">
                <a:hlinkClick r:id="rId4"/>
              </a:rPr>
              <a:t>Suleiman Shehu</a:t>
            </a:r>
            <a:endParaRPr lang="en-TW" dirty="0"/>
          </a:p>
        </p:txBody>
      </p:sp>
      <p:sp>
        <p:nvSpPr>
          <p:cNvPr id="6" name="TextBox 5">
            <a:extLst>
              <a:ext uri="{FF2B5EF4-FFF2-40B4-BE49-F238E27FC236}">
                <a16:creationId xmlns:a16="http://schemas.microsoft.com/office/drawing/2014/main" id="{E1C1BD6C-7957-3548-8B65-1DCF2234B7A6}"/>
              </a:ext>
            </a:extLst>
          </p:cNvPr>
          <p:cNvSpPr txBox="1"/>
          <p:nvPr/>
        </p:nvSpPr>
        <p:spPr>
          <a:xfrm>
            <a:off x="6884034" y="1217196"/>
            <a:ext cx="2137124" cy="415498"/>
          </a:xfrm>
          <a:prstGeom prst="rect">
            <a:avLst/>
          </a:prstGeom>
          <a:noFill/>
        </p:spPr>
        <p:txBody>
          <a:bodyPr wrap="none" rtlCol="0">
            <a:spAutoFit/>
          </a:bodyPr>
          <a:lstStyle/>
          <a:p>
            <a:pPr algn="ctr"/>
            <a:r>
              <a:rPr lang="en-TW" sz="1050" dirty="0"/>
              <a:t>The </a:t>
            </a:r>
            <a:r>
              <a:rPr lang="en-TW" sz="1050" dirty="0">
                <a:hlinkClick r:id="rId6"/>
              </a:rPr>
              <a:t>BSC</a:t>
            </a:r>
            <a:r>
              <a:rPr lang="en-TW" sz="1050" dirty="0"/>
              <a:t> pioneered by</a:t>
            </a:r>
          </a:p>
          <a:p>
            <a:pPr algn="ctr"/>
            <a:r>
              <a:rPr lang="en-TW" sz="1050" dirty="0"/>
              <a:t>Robert Kaplan and David Norton</a:t>
            </a:r>
          </a:p>
        </p:txBody>
      </p:sp>
      <p:sp>
        <p:nvSpPr>
          <p:cNvPr id="3" name="TextBox 2">
            <a:extLst>
              <a:ext uri="{FF2B5EF4-FFF2-40B4-BE49-F238E27FC236}">
                <a16:creationId xmlns:a16="http://schemas.microsoft.com/office/drawing/2014/main" id="{F155F860-9085-1347-934E-9C61D473A043}"/>
              </a:ext>
            </a:extLst>
          </p:cNvPr>
          <p:cNvSpPr txBox="1"/>
          <p:nvPr/>
        </p:nvSpPr>
        <p:spPr>
          <a:xfrm>
            <a:off x="458873" y="4273814"/>
            <a:ext cx="3379451" cy="523220"/>
          </a:xfrm>
          <a:prstGeom prst="rect">
            <a:avLst/>
          </a:prstGeom>
          <a:noFill/>
        </p:spPr>
        <p:txBody>
          <a:bodyPr wrap="none" rtlCol="0">
            <a:spAutoFit/>
          </a:bodyPr>
          <a:lstStyle/>
          <a:p>
            <a:pPr algn="ctr"/>
            <a:r>
              <a:rPr lang="en-TW" dirty="0"/>
              <a:t>How to know whether this metric system</a:t>
            </a:r>
          </a:p>
          <a:p>
            <a:pPr algn="ctr"/>
            <a:r>
              <a:rPr lang="en-US" dirty="0"/>
              <a:t>I</a:t>
            </a:r>
            <a:r>
              <a:rPr lang="en-TW" dirty="0"/>
              <a:t>s or Isn’t Sound and Complete?</a:t>
            </a:r>
          </a:p>
        </p:txBody>
      </p:sp>
    </p:spTree>
    <p:extLst>
      <p:ext uri="{BB962C8B-B14F-4D97-AF65-F5344CB8AC3E}">
        <p14:creationId xmlns:p14="http://schemas.microsoft.com/office/powerpoint/2010/main" val="207027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Mapping from 8 to 4 measurement components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2"/>
            <a:extLst>
              <a:ext uri="{FF2B5EF4-FFF2-40B4-BE49-F238E27FC236}">
                <a16:creationId xmlns:a16="http://schemas.microsoft.com/office/drawing/2014/main" id="{4F62B728-9B8D-3F4B-A13B-4974B18736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9896" y="1688521"/>
            <a:ext cx="3857407" cy="2498710"/>
          </a:xfrm>
          <a:prstGeom prst="rect">
            <a:avLst/>
          </a:prstGeom>
        </p:spPr>
      </p:pic>
      <p:pic>
        <p:nvPicPr>
          <p:cNvPr id="1026" name="Picture 2">
            <a:hlinkClick r:id="rId4"/>
            <a:extLst>
              <a:ext uri="{FF2B5EF4-FFF2-40B4-BE49-F238E27FC236}">
                <a16:creationId xmlns:a16="http://schemas.microsoft.com/office/drawing/2014/main" id="{0AE2A0AE-AB46-B74D-ABB9-8EBA6955005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88805" y="1264046"/>
            <a:ext cx="4564784" cy="32713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16AEE5-9FA4-2446-8548-0E728F1E1FC8}"/>
              </a:ext>
            </a:extLst>
          </p:cNvPr>
          <p:cNvSpPr txBox="1"/>
          <p:nvPr/>
        </p:nvSpPr>
        <p:spPr>
          <a:xfrm>
            <a:off x="5001768" y="4663217"/>
            <a:ext cx="2920992" cy="307777"/>
          </a:xfrm>
          <a:prstGeom prst="rect">
            <a:avLst/>
          </a:prstGeom>
          <a:noFill/>
        </p:spPr>
        <p:txBody>
          <a:bodyPr wrap="none" rtlCol="0">
            <a:spAutoFit/>
          </a:bodyPr>
          <a:lstStyle/>
          <a:p>
            <a:r>
              <a:rPr lang="en-US" dirty="0"/>
              <a:t>Image source: by </a:t>
            </a:r>
            <a:r>
              <a:rPr lang="en-US" dirty="0">
                <a:hlinkClick r:id="rId4"/>
              </a:rPr>
              <a:t>Suleiman Shehu</a:t>
            </a:r>
            <a:endParaRPr lang="en-TW" dirty="0"/>
          </a:p>
        </p:txBody>
      </p:sp>
      <p:sp>
        <p:nvSpPr>
          <p:cNvPr id="3" name="TextBox 2">
            <a:extLst>
              <a:ext uri="{FF2B5EF4-FFF2-40B4-BE49-F238E27FC236}">
                <a16:creationId xmlns:a16="http://schemas.microsoft.com/office/drawing/2014/main" id="{F155F860-9085-1347-934E-9C61D473A043}"/>
              </a:ext>
            </a:extLst>
          </p:cNvPr>
          <p:cNvSpPr txBox="1"/>
          <p:nvPr/>
        </p:nvSpPr>
        <p:spPr>
          <a:xfrm>
            <a:off x="458873" y="4273814"/>
            <a:ext cx="3379451" cy="523220"/>
          </a:xfrm>
          <a:prstGeom prst="rect">
            <a:avLst/>
          </a:prstGeom>
          <a:noFill/>
        </p:spPr>
        <p:txBody>
          <a:bodyPr wrap="none" rtlCol="0">
            <a:spAutoFit/>
          </a:bodyPr>
          <a:lstStyle/>
          <a:p>
            <a:pPr algn="ctr"/>
            <a:r>
              <a:rPr lang="en-TW" dirty="0"/>
              <a:t>How to know whether this metric system</a:t>
            </a:r>
          </a:p>
          <a:p>
            <a:pPr algn="ctr"/>
            <a:r>
              <a:rPr lang="en-US" dirty="0"/>
              <a:t>I</a:t>
            </a:r>
            <a:r>
              <a:rPr lang="en-TW" dirty="0"/>
              <a:t>s or Isn’t Sound and Complete?</a:t>
            </a:r>
          </a:p>
        </p:txBody>
      </p:sp>
      <p:cxnSp>
        <p:nvCxnSpPr>
          <p:cNvPr id="11" name="Straight Arrow Connector 10">
            <a:extLst>
              <a:ext uri="{FF2B5EF4-FFF2-40B4-BE49-F238E27FC236}">
                <a16:creationId xmlns:a16="http://schemas.microsoft.com/office/drawing/2014/main" id="{0EED6248-4818-B64E-8E05-83F2596AC856}"/>
              </a:ext>
            </a:extLst>
          </p:cNvPr>
          <p:cNvCxnSpPr>
            <a:cxnSpLocks/>
            <a:endCxn id="21" idx="3"/>
          </p:cNvCxnSpPr>
          <p:nvPr/>
        </p:nvCxnSpPr>
        <p:spPr>
          <a:xfrm flipV="1">
            <a:off x="3337560" y="1667552"/>
            <a:ext cx="2054627" cy="1395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8C6C627-4C9E-1944-9841-08CAB555EE75}"/>
              </a:ext>
            </a:extLst>
          </p:cNvPr>
          <p:cNvCxnSpPr>
            <a:cxnSpLocks/>
            <a:endCxn id="21" idx="4"/>
          </p:cNvCxnSpPr>
          <p:nvPr/>
        </p:nvCxnSpPr>
        <p:spPr>
          <a:xfrm flipV="1">
            <a:off x="3026664" y="1688521"/>
            <a:ext cx="2414016" cy="210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2987C44-7322-A645-AB28-1DAFA60F4F40}"/>
              </a:ext>
            </a:extLst>
          </p:cNvPr>
          <p:cNvCxnSpPr>
            <a:cxnSpLocks/>
          </p:cNvCxnSpPr>
          <p:nvPr/>
        </p:nvCxnSpPr>
        <p:spPr>
          <a:xfrm flipV="1">
            <a:off x="2489055" y="3273552"/>
            <a:ext cx="1726329" cy="76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F9D499A-1B63-2145-93C6-A80B71F5655B}"/>
              </a:ext>
            </a:extLst>
          </p:cNvPr>
          <p:cNvSpPr/>
          <p:nvPr/>
        </p:nvSpPr>
        <p:spPr>
          <a:xfrm>
            <a:off x="5372100" y="1545336"/>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3" name="Oval 22">
            <a:extLst>
              <a:ext uri="{FF2B5EF4-FFF2-40B4-BE49-F238E27FC236}">
                <a16:creationId xmlns:a16="http://schemas.microsoft.com/office/drawing/2014/main" id="{6CA9C098-BEE5-3240-BBBE-2108D2A31F1D}"/>
              </a:ext>
            </a:extLst>
          </p:cNvPr>
          <p:cNvSpPr/>
          <p:nvPr/>
        </p:nvSpPr>
        <p:spPr>
          <a:xfrm>
            <a:off x="4008723" y="2880467"/>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Oval 23">
            <a:extLst>
              <a:ext uri="{FF2B5EF4-FFF2-40B4-BE49-F238E27FC236}">
                <a16:creationId xmlns:a16="http://schemas.microsoft.com/office/drawing/2014/main" id="{79221688-ECE7-3844-9BB8-0AEF321B24C4}"/>
              </a:ext>
            </a:extLst>
          </p:cNvPr>
          <p:cNvSpPr/>
          <p:nvPr/>
        </p:nvSpPr>
        <p:spPr>
          <a:xfrm>
            <a:off x="6746874" y="3201959"/>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Oval 24">
            <a:extLst>
              <a:ext uri="{FF2B5EF4-FFF2-40B4-BE49-F238E27FC236}">
                <a16:creationId xmlns:a16="http://schemas.microsoft.com/office/drawing/2014/main" id="{AC7368E6-D077-B54B-A782-9A888CBA5D0D}"/>
              </a:ext>
            </a:extLst>
          </p:cNvPr>
          <p:cNvSpPr/>
          <p:nvPr/>
        </p:nvSpPr>
        <p:spPr>
          <a:xfrm>
            <a:off x="5357585" y="4082164"/>
            <a:ext cx="137160" cy="1431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F049868C-670A-B34A-B3AB-FE5DB086DE7C}"/>
              </a:ext>
            </a:extLst>
          </p:cNvPr>
          <p:cNvCxnSpPr>
            <a:cxnSpLocks/>
            <a:endCxn id="23" idx="1"/>
          </p:cNvCxnSpPr>
          <p:nvPr/>
        </p:nvCxnSpPr>
        <p:spPr>
          <a:xfrm>
            <a:off x="2330421" y="2092028"/>
            <a:ext cx="1698389" cy="809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C2644E-EB8F-F24B-A4F9-4ACB8E745754}"/>
              </a:ext>
            </a:extLst>
          </p:cNvPr>
          <p:cNvCxnSpPr>
            <a:cxnSpLocks/>
            <a:endCxn id="23" idx="2"/>
          </p:cNvCxnSpPr>
          <p:nvPr/>
        </p:nvCxnSpPr>
        <p:spPr>
          <a:xfrm>
            <a:off x="1725270" y="2427234"/>
            <a:ext cx="2283453" cy="524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A805BC8-C527-494F-B201-563ED4EE832B}"/>
              </a:ext>
            </a:extLst>
          </p:cNvPr>
          <p:cNvCxnSpPr>
            <a:cxnSpLocks/>
          </p:cNvCxnSpPr>
          <p:nvPr/>
        </p:nvCxnSpPr>
        <p:spPr>
          <a:xfrm>
            <a:off x="1486400" y="3070502"/>
            <a:ext cx="5260474" cy="25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635290C-54E9-1247-A797-42BF94694292}"/>
              </a:ext>
            </a:extLst>
          </p:cNvPr>
          <p:cNvCxnSpPr>
            <a:cxnSpLocks/>
            <a:endCxn id="21" idx="2"/>
          </p:cNvCxnSpPr>
          <p:nvPr/>
        </p:nvCxnSpPr>
        <p:spPr>
          <a:xfrm flipV="1">
            <a:off x="1725270" y="1616929"/>
            <a:ext cx="3646830" cy="2108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7A7C736-953F-6441-965A-D287A20743E3}"/>
              </a:ext>
            </a:extLst>
          </p:cNvPr>
          <p:cNvCxnSpPr>
            <a:cxnSpLocks/>
            <a:endCxn id="25" idx="1"/>
          </p:cNvCxnSpPr>
          <p:nvPr/>
        </p:nvCxnSpPr>
        <p:spPr>
          <a:xfrm>
            <a:off x="3092979" y="2569042"/>
            <a:ext cx="2284693" cy="153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98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699" y="268341"/>
            <a:ext cx="8520600" cy="572700"/>
          </a:xfrm>
        </p:spPr>
        <p:txBody>
          <a:bodyPr/>
          <a:lstStyle/>
          <a:p>
            <a:pPr algn="ctr"/>
            <a:r>
              <a:rPr lang="en-US" dirty="0"/>
              <a:t>Rearranging the metrics into a Lattice/</a:t>
            </a:r>
            <a:r>
              <a:rPr lang="en-US" dirty="0" err="1"/>
              <a:t>Poset</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5153186" y="4749900"/>
            <a:ext cx="548700" cy="3936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1503" y="1842331"/>
            <a:ext cx="2239647" cy="1450775"/>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7804" y="1397765"/>
            <a:ext cx="2996196" cy="214724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3922873" y="1009560"/>
            <a:ext cx="1286484" cy="5312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Initial (Energy)</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4046012" y="1748076"/>
            <a:ext cx="1040208"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4178994" y="2184143"/>
            <a:ext cx="774243" cy="28724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3108885" y="2807674"/>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4281769" y="2790588"/>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5452597" y="2790587"/>
            <a:ext cx="774243" cy="2872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3987961" y="4346644"/>
            <a:ext cx="1361861" cy="28724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 Bio Diversity</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3070336" y="3656101"/>
            <a:ext cx="1361861" cy="287243"/>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4810539" y="3655788"/>
            <a:ext cx="1547475" cy="291782"/>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a:off x="4566115" y="1540859"/>
            <a:ext cx="1" cy="207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4566116" y="2035319"/>
            <a:ext cx="0" cy="148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3496007" y="2327765"/>
            <a:ext cx="682987" cy="479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4566116" y="2471386"/>
            <a:ext cx="102775" cy="31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4953237" y="2327765"/>
            <a:ext cx="886482" cy="462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3496007" y="3094917"/>
            <a:ext cx="255260" cy="561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3811401" y="3077831"/>
            <a:ext cx="857490" cy="54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4668891" y="3077831"/>
            <a:ext cx="915386" cy="577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5584277" y="3077830"/>
            <a:ext cx="255442" cy="57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4668892" y="3947570"/>
            <a:ext cx="915385" cy="399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3751267" y="3943344"/>
            <a:ext cx="917625" cy="403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872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0" y="689682"/>
            <a:ext cx="8520600" cy="572700"/>
          </a:xfrm>
        </p:spPr>
        <p:txBody>
          <a:bodyPr/>
          <a:lstStyle/>
          <a:p>
            <a:pPr algn="ctr"/>
            <a:r>
              <a:rPr lang="en-US" dirty="0"/>
              <a:t>A Unifying</a:t>
            </a:r>
            <a:r>
              <a:rPr lang="en-US" dirty="0">
                <a:solidFill>
                  <a:schemeClr val="tx1"/>
                </a:solidFill>
              </a:rPr>
              <a:t> </a:t>
            </a:r>
            <a:r>
              <a:rPr lang="en-US" dirty="0"/>
              <a:t>Formula by Stuart Kauffman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
        <p:nvSpPr>
          <p:cNvPr id="11" name="Title 1">
            <a:extLst>
              <a:ext uri="{FF2B5EF4-FFF2-40B4-BE49-F238E27FC236}">
                <a16:creationId xmlns:a16="http://schemas.microsoft.com/office/drawing/2014/main" id="{490C789F-5B57-E240-B6B0-D345B8B2C348}"/>
              </a:ext>
            </a:extLst>
          </p:cNvPr>
          <p:cNvSpPr txBox="1">
            <a:spLocks/>
          </p:cNvSpPr>
          <p:nvPr/>
        </p:nvSpPr>
        <p:spPr>
          <a:xfrm>
            <a:off x="2762384" y="4109593"/>
            <a:ext cx="42393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1800" b="1" i="1" dirty="0"/>
              <a:t>The Theory of the Adjacent Possible</a:t>
            </a:r>
            <a:endParaRPr lang="en-US" sz="1800" dirty="0"/>
          </a:p>
        </p:txBody>
      </p:sp>
      <p:pic>
        <p:nvPicPr>
          <p:cNvPr id="13" name="Picture 12">
            <a:extLst>
              <a:ext uri="{FF2B5EF4-FFF2-40B4-BE49-F238E27FC236}">
                <a16:creationId xmlns:a16="http://schemas.microsoft.com/office/drawing/2014/main" id="{3768657A-B07F-0E44-A470-BFDEDCCE55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1700" y="1433327"/>
            <a:ext cx="3599884" cy="2706448"/>
          </a:xfrm>
          <a:prstGeom prst="rect">
            <a:avLst/>
          </a:prstGeom>
        </p:spPr>
      </p:pic>
      <p:pic>
        <p:nvPicPr>
          <p:cNvPr id="14" name="Picture 13">
            <a:hlinkClick r:id="rId3"/>
            <a:extLst>
              <a:ext uri="{FF2B5EF4-FFF2-40B4-BE49-F238E27FC236}">
                <a16:creationId xmlns:a16="http://schemas.microsoft.com/office/drawing/2014/main" id="{D1FD3892-7356-2048-8ECA-2A2EF9A7732A}"/>
              </a:ext>
            </a:extLst>
          </p:cNvPr>
          <p:cNvPicPr>
            <a:picLocks noChangeAspect="1"/>
          </p:cNvPicPr>
          <p:nvPr/>
        </p:nvPicPr>
        <p:blipFill>
          <a:blip r:embed="rId4"/>
          <a:stretch>
            <a:fillRect/>
          </a:stretch>
        </p:blipFill>
        <p:spPr>
          <a:xfrm>
            <a:off x="6292555" y="1518550"/>
            <a:ext cx="1800411" cy="25275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B265D6-B215-854D-A694-FCEB82FDF906}"/>
                  </a:ext>
                </a:extLst>
              </p:cNvPr>
              <p:cNvSpPr txBox="1"/>
              <p:nvPr/>
            </p:nvSpPr>
            <p:spPr>
              <a:xfrm>
                <a:off x="3911584" y="2479397"/>
                <a:ext cx="1940981"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r>
                            <a:rPr lang="en-US" i="1">
                              <a:latin typeface="Cambria Math" panose="02040503050406030204" pitchFamily="18" charset="0"/>
                            </a:rPr>
                            <m:t>+1</m:t>
                          </m:r>
                        </m:sub>
                      </m:sSub>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i="1" smtClean="0">
                              <a:latin typeface="Cambria Math" panose="02040503050406030204" pitchFamily="18" charset="0"/>
                            </a:rPr>
                            <m:t>=</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𝑖</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𝑡</m:t>
                                      </m:r>
                                    </m:sub>
                                  </m:sSub>
                                </m:num>
                                <m:den>
                                  <m:r>
                                    <a:rPr lang="en-US" b="0" i="1" smtClean="0">
                                      <a:latin typeface="Cambria Math" panose="02040503050406030204" pitchFamily="18" charset="0"/>
                                    </a:rPr>
                                    <m:t>𝑖</m:t>
                                  </m:r>
                                </m:den>
                              </m:f>
                            </m:e>
                          </m:d>
                        </m:e>
                      </m:nary>
                    </m:oMath>
                  </m:oMathPara>
                </a14:m>
                <a:endParaRPr lang="en-TW" dirty="0"/>
              </a:p>
            </p:txBody>
          </p:sp>
        </mc:Choice>
        <mc:Fallback xmlns="">
          <p:sp>
            <p:nvSpPr>
              <p:cNvPr id="16" name="TextBox 15">
                <a:extLst>
                  <a:ext uri="{FF2B5EF4-FFF2-40B4-BE49-F238E27FC236}">
                    <a16:creationId xmlns:a16="http://schemas.microsoft.com/office/drawing/2014/main" id="{1DB265D6-B215-854D-A694-FCEB82FDF906}"/>
                  </a:ext>
                </a:extLst>
              </p:cNvPr>
              <p:cNvSpPr txBox="1">
                <a:spLocks noRot="1" noChangeAspect="1" noMove="1" noResize="1" noEditPoints="1" noAdjustHandles="1" noChangeArrowheads="1" noChangeShapeType="1" noTextEdit="1"/>
              </p:cNvSpPr>
              <p:nvPr/>
            </p:nvSpPr>
            <p:spPr>
              <a:xfrm>
                <a:off x="3911584" y="2479397"/>
                <a:ext cx="1940981" cy="605807"/>
              </a:xfrm>
              <a:prstGeom prst="rect">
                <a:avLst/>
              </a:prstGeom>
              <a:blipFill>
                <a:blip r:embed="rId5"/>
                <a:stretch>
                  <a:fillRect l="-1961" t="-114583" b="-181250"/>
                </a:stretch>
              </a:blipFill>
            </p:spPr>
            <p:txBody>
              <a:bodyPr/>
              <a:lstStyle/>
              <a:p>
                <a:r>
                  <a:rPr lang="en-TW">
                    <a:noFill/>
                  </a:rPr>
                  <a:t> </a:t>
                </a:r>
              </a:p>
            </p:txBody>
          </p:sp>
        </mc:Fallback>
      </mc:AlternateContent>
    </p:spTree>
    <p:extLst>
      <p:ext uri="{BB962C8B-B14F-4D97-AF65-F5344CB8AC3E}">
        <p14:creationId xmlns:p14="http://schemas.microsoft.com/office/powerpoint/2010/main" val="137428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116" y="179856"/>
            <a:ext cx="5897768" cy="923330"/>
          </a:xfrm>
          <a:prstGeom prst="rect">
            <a:avLst/>
          </a:prstGeom>
          <a:noFill/>
        </p:spPr>
        <p:txBody>
          <a:bodyPr wrap="none" rtlCol="0">
            <a:spAutoFit/>
          </a:bodyPr>
          <a:lstStyle/>
          <a:p>
            <a:pPr algn="ctr"/>
            <a:r>
              <a:rPr lang="en-US" sz="2700" dirty="0">
                <a:solidFill>
                  <a:schemeClr val="tx1"/>
                </a:solidFill>
              </a:rPr>
              <a:t>We live in a Smart World,</a:t>
            </a:r>
          </a:p>
          <a:p>
            <a:pPr algn="ctr"/>
            <a:r>
              <a:rPr lang="en-US" sz="2700" dirty="0">
                <a:solidFill>
                  <a:schemeClr val="tx1"/>
                </a:solidFil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chemeClr val="tx1"/>
                </a:solidFill>
              </a:rPr>
              <a:t>Image credits: </a:t>
            </a:r>
            <a:r>
              <a:rPr lang="en-US" sz="1050" dirty="0">
                <a:solidFill>
                  <a:schemeClr val="tx1"/>
                </a:solidFill>
                <a:hlinkClick r:id="rId2"/>
              </a:rPr>
              <a:t>http://</a:t>
            </a:r>
            <a:r>
              <a:rPr lang="en-US" sz="1050" dirty="0" err="1">
                <a:solidFill>
                  <a:schemeClr val="tx1"/>
                </a:solidFill>
                <a:hlinkClick r:id="rId2"/>
              </a:rPr>
              <a:t>verses.io</a:t>
            </a:r>
            <a:r>
              <a:rPr lang="en-US" sz="1050" dirty="0">
                <a:solidFill>
                  <a:schemeClr val="tx1"/>
                </a:solidFill>
                <a:hlinkClick r:id="rId2"/>
              </a:rPr>
              <a:t> </a:t>
            </a:r>
            <a:endParaRPr lang="en-US" sz="1050" dirty="0">
              <a:solidFill>
                <a:schemeClr val="tx1"/>
              </a:solidFil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54822259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10842</TotalTime>
  <Words>2154</Words>
  <Application>Microsoft Macintosh PowerPoint</Application>
  <PresentationFormat>On-screen Show (16:9)</PresentationFormat>
  <Paragraphs>357</Paragraphs>
  <Slides>49</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宋体</vt:lpstr>
      <vt:lpstr>STXingkai</vt:lpstr>
      <vt:lpstr>Weibei SC</vt:lpstr>
      <vt:lpstr>Arial</vt:lpstr>
      <vt:lpstr>Cambria Math</vt:lpstr>
      <vt:lpstr>Simple Light</vt:lpstr>
      <vt:lpstr>超越学科界限的认知基础 Transdisciplinary Cognitive Foundation  Review the Basics Week 13</vt:lpstr>
      <vt:lpstr>PowerPoint Presentation</vt:lpstr>
      <vt:lpstr>PowerPoint Presentation</vt:lpstr>
      <vt:lpstr>What I learned this weekend?</vt:lpstr>
      <vt:lpstr>What makes a metric system “sound and complete”?</vt:lpstr>
      <vt:lpstr>Mapping from 8 to 4 measurement components</vt:lpstr>
      <vt:lpstr>Rearranging the metrics into a Lattice/Poset</vt:lpstr>
      <vt:lpstr>A Unifying Formula by Stuart Kauffman</vt:lpstr>
      <vt:lpstr>PowerPoint Presentation</vt:lpstr>
      <vt:lpstr>What if a Unifying Foundation doesn’t exist?</vt:lpstr>
      <vt:lpstr>What if a there is a secrete way to attain cognitive Universality?</vt:lpstr>
      <vt:lpstr>A Quick Review of Universal Objects  in Category Theory</vt:lpstr>
      <vt:lpstr>The Three Stages of the Cognitive Ladder</vt:lpstr>
      <vt:lpstr>How big is the size of What If possibilities?</vt:lpstr>
      <vt:lpstr>What foundation is universally trust-worthy?</vt:lpstr>
      <vt:lpstr>What is a “Self” ?</vt:lpstr>
      <vt:lpstr>Why Category Theory for Cognitive Foundation?</vt:lpstr>
      <vt:lpstr>The Cognitive Connections: Linking Lambda abstraction with Arithmetic</vt:lpstr>
      <vt:lpstr>Kan Extension and other ideas in Category Theory</vt:lpstr>
      <vt:lpstr>Kan Extension makes concepts Representable</vt:lpstr>
      <vt:lpstr>The ideas of Universality</vt:lpstr>
      <vt:lpstr>What is the idea of Nature?</vt:lpstr>
      <vt:lpstr>Some idea of Implementation?</vt:lpstr>
      <vt:lpstr>When explaining the idea of Universal Properties …</vt:lpstr>
      <vt:lpstr>Stream as a Data Type is called the Universal Element</vt:lpstr>
      <vt:lpstr>Operationalizing the Cybernetics</vt:lpstr>
      <vt:lpstr>“The” Book of Why</vt:lpstr>
      <vt:lpstr>What, How and Why of “operationalization”</vt:lpstr>
      <vt:lpstr>Kuhn Cycle: the evolution of a Namespace</vt:lpstr>
      <vt:lpstr>A Model of Collective Cognitive Processes </vt:lpstr>
      <vt:lpstr>Wiener’s Framing of Societal Values</vt:lpstr>
      <vt:lpstr>A philosopher’s definition of cognition</vt:lpstr>
      <vt:lpstr>An other person mentioned extensively by Wiener</vt:lpstr>
      <vt:lpstr>The Abstract and Concrete Domains</vt:lpstr>
      <vt:lpstr>All Computation (decisions) are approximations</vt:lpstr>
      <vt:lpstr>Abstraction</vt:lpstr>
      <vt:lpstr>Abstraction</vt:lpstr>
      <vt:lpstr>Soundness</vt:lpstr>
      <vt:lpstr>From Monism, Dualism to Cyber-physical Systems</vt:lpstr>
      <vt:lpstr>Double Entry, Monks, Maths, and Magic</vt:lpstr>
      <vt:lpstr>Accountants’ Value Proposition</vt:lpstr>
      <vt:lpstr>Saunders Mac Lane: Founder of Category Theory</vt:lpstr>
      <vt:lpstr>It is all in the Names</vt:lpstr>
      <vt:lpstr>Cybernetics is governing our Cognitive Foundation</vt:lpstr>
      <vt:lpstr>Holacracy: a mechanism for  Communication and Control</vt:lpstr>
      <vt:lpstr>PowerPoint Presentation</vt:lpstr>
      <vt:lpstr>The version that includes modern cybernetic tools</vt:lpstr>
      <vt:lpstr>Kan Extension helps achieve Soundness and Completeness</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1404</cp:revision>
  <dcterms:modified xsi:type="dcterms:W3CDTF">2020-12-07T03:50:41Z</dcterms:modified>
</cp:coreProperties>
</file>